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notesSlides/notesSlide15.xml" ContentType="application/vnd.openxmlformats-officedocument.presentationml.notesSlide+xml"/>
  <Override PartName="/ppt/tags/tag15.xml" ContentType="application/vnd.openxmlformats-officedocument.presentationml.tags+xml"/>
  <Override PartName="/ppt/notesSlides/notesSlide16.xml" ContentType="application/vnd.openxmlformats-officedocument.presentationml.notesSlide+xml"/>
  <Override PartName="/ppt/tags/tag16.xml" ContentType="application/vnd.openxmlformats-officedocument.presentationml.tags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358" r:id="rId3"/>
    <p:sldId id="359" r:id="rId4"/>
    <p:sldId id="360" r:id="rId5"/>
    <p:sldId id="361" r:id="rId6"/>
    <p:sldId id="362" r:id="rId7"/>
    <p:sldId id="364" r:id="rId8"/>
    <p:sldId id="363" r:id="rId9"/>
    <p:sldId id="366" r:id="rId10"/>
    <p:sldId id="367" r:id="rId11"/>
    <p:sldId id="368" r:id="rId12"/>
    <p:sldId id="369" r:id="rId13"/>
    <p:sldId id="370" r:id="rId14"/>
    <p:sldId id="371" r:id="rId15"/>
    <p:sldId id="372" r:id="rId16"/>
    <p:sldId id="373" r:id="rId17"/>
    <p:sldId id="374" r:id="rId18"/>
    <p:sldId id="37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-466" y="-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624F18-BB06-4E64-AF30-6D05503B4979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9785B5-3B55-4BF6-8D4A-BECE50E5A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907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900" dirty="0"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9359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0543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2094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00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7183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0325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3281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862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027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218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7246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2118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9255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7218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0165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5651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418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5A34FD4-281E-4BED-A317-81F8D9990A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02F5DEF-E69A-41AC-BDB2-587F365865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B180AE5-C96E-4766-926D-31A77350F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AF49-38FD-44C5-961A-CF0681514E9D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1870307-49E7-4597-B53E-B61E630FE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CA891ED-A41F-49CB-921D-95CE67B67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3ED54-E865-4D3E-AF22-71DBA0F44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543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8BFD4D8-C619-41EF-BE82-82AD7FEDD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E94CF60-D7CA-4B17-A32F-17C283F132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69AF120-4D50-409B-BBE0-F96773F86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AF49-38FD-44C5-961A-CF0681514E9D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D66AE89-7945-44EF-B554-C6D180EA5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18E68C2-A742-40BE-9FF0-2B8564578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3ED54-E865-4D3E-AF22-71DBA0F44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892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047505F4-6A99-46EA-9F35-56FB653DD5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210F09B-32D9-4664-BBE9-F93376EC90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ABB9A55-A011-46D4-90B1-431E8D3C3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AF49-38FD-44C5-961A-CF0681514E9D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F094C07-F737-4FF4-A39E-39D8379B3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348B6CC-E71D-4CD5-B420-C0C74D833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3ED54-E865-4D3E-AF22-71DBA0F44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47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DFB71E5-AAE9-4840-B29A-BE67C9C4A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41837AD-E6BD-40D0-9D38-89BA9FBCE9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67DA975-BD2D-48F8-9E00-893F442F8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AF49-38FD-44C5-961A-CF0681514E9D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8848EE6-2FB6-4B8E-AA01-63F9C5848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A1B881F-1A2B-42BA-AF2D-A649D10AC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3ED54-E865-4D3E-AF22-71DBA0F44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126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E27FFBA-D71E-4991-958F-00EDFB724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5AB837B-AF09-4572-BFF0-C9ACA9F71B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5F7BBEF-4476-4C61-99D5-2A3043B80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AF49-38FD-44C5-961A-CF0681514E9D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4D50398-4B46-4A39-AABA-D8DDA9C79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5A57A2D-381F-418C-98A4-AE6C08A2B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3ED54-E865-4D3E-AF22-71DBA0F44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746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6F171AB-EB68-4F62-A67A-11F6F08A6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CE2F63A-99C9-4404-8FB7-49E781A724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2E7A588-F821-47FE-AB24-760819FC3E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FC85D25-9679-41BF-B9AE-349D435D5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AF49-38FD-44C5-961A-CF0681514E9D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848D18E-5B0F-4482-9566-A1783C68F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57E6A44-8800-42EB-BF7E-6EA9FFE84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3ED54-E865-4D3E-AF22-71DBA0F44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544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60F91C5-4479-42CF-A4C7-B251956C6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6B21F43-4CD6-4BAF-83B1-3618DFB394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B86DECE-E61E-4009-8A2C-940B4EB7BD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C32DDE7E-A4EF-437E-B1CB-73A951340B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4B86E8CD-D358-42AD-B5AE-0589D2B316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E341AC4D-CFFC-4BF4-A8B4-D0C760F15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AF49-38FD-44C5-961A-CF0681514E9D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11D7DD07-3070-4F3A-8986-052FE02F3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4A4AB87F-93D6-44FD-B8E5-FF92F9240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3ED54-E865-4D3E-AF22-71DBA0F44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694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72B9EEA-7A0F-447A-9B61-2BDC5EBD0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4A9D7393-0530-4C8F-A36F-A9ABC8138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AF49-38FD-44C5-961A-CF0681514E9D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AFD6E27-C10E-4008-B92B-35B2997E5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9E2FD88-8B30-4720-8F33-6F4B4520E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3ED54-E865-4D3E-AF22-71DBA0F44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176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0B2ECDE7-2533-407F-82EB-1DBAED5BA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AF49-38FD-44C5-961A-CF0681514E9D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7760AF65-2F20-47E2-A31A-85939BD35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C8D0680-44F0-4991-9E91-DA73BB43D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3ED54-E865-4D3E-AF22-71DBA0F44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737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5811C0A-2B2E-4ABF-AD15-D7486605F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0B54AD4-AD19-4183-B40E-83B41EDCE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F1F9F4F-C534-4333-B8B1-ACD4ED67A7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8A0840F-6982-4FFF-BDC3-1ACCDB023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AF49-38FD-44C5-961A-CF0681514E9D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D75DA02-CDC7-4F6F-8004-AF8077663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26832A1-0F44-442F-9465-9D76E612B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3ED54-E865-4D3E-AF22-71DBA0F44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685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228AA8D-5D2F-4B5C-A266-9E1E0B85C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21488E5-949C-40D5-B55D-DA029A46D6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AA86E0B-5EC3-42C6-A1FB-3D86B9B54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2A60E89-BAB4-4E93-AC5F-F09B20833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AF49-38FD-44C5-961A-CF0681514E9D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4D28BDD-316B-4004-A261-841D75426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52A6254-F946-43B8-92A8-42DAFAC28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3ED54-E865-4D3E-AF22-71DBA0F44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569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F93C1DCD-4E93-4237-B65D-BF2CB7CA6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988DB09-844B-4C2E-859D-F16319AE13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513BFF4-D90E-42CE-AA5D-1B7D77FB36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6AF49-38FD-44C5-961A-CF0681514E9D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7841CB9-D756-4DEB-B0A3-AAE1E1DF4B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1B304DA-4B68-468E-AF36-EFFF3727ED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93ED54-E865-4D3E-AF22-71DBA0F44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884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9.emf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8.emf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-63862" y="-366356"/>
            <a:ext cx="12192000" cy="1470025"/>
          </a:xfrm>
        </p:spPr>
        <p:txBody>
          <a:bodyPr/>
          <a:lstStyle/>
          <a:p>
            <a:pPr eaLnBrk="1" hangingPunct="1"/>
            <a:r>
              <a:rPr lang="en-US" dirty="0"/>
              <a:t>Artificial Intelligence</a:t>
            </a:r>
            <a:endParaRPr lang="en-US" sz="36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63862" y="1011283"/>
            <a:ext cx="12192000" cy="1524000"/>
          </a:xfrm>
        </p:spPr>
        <p:txBody>
          <a:bodyPr/>
          <a:lstStyle/>
          <a:p>
            <a:pPr eaLnBrk="1" hangingPunct="1"/>
            <a:r>
              <a:rPr lang="en-US" sz="4267" dirty="0"/>
              <a:t>Chapter </a:t>
            </a:r>
            <a:r>
              <a:rPr lang="en-US" sz="4267" dirty="0" smtClean="0"/>
              <a:t>6: </a:t>
            </a:r>
            <a:r>
              <a:rPr lang="en-US" sz="4267" dirty="0"/>
              <a:t>Constraint Satisfaction Problems (CSP)</a:t>
            </a:r>
          </a:p>
        </p:txBody>
      </p: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1524000" y="6248402"/>
            <a:ext cx="5867400" cy="46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9" tIns="45719" rIns="91439" bIns="45719">
            <a:spAutoFit/>
          </a:bodyPr>
          <a:lstStyle/>
          <a:p>
            <a:pPr>
              <a:spcBef>
                <a:spcPct val="50000"/>
              </a:spcBef>
            </a:pPr>
            <a:endParaRPr lang="en-US" sz="2400"/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0" y="6052406"/>
            <a:ext cx="12192000" cy="830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9" tIns="45719" rIns="91439" bIns="45719">
            <a:spAutoFit/>
          </a:bodyPr>
          <a:lstStyle/>
          <a:p>
            <a:pPr algn="ctr"/>
            <a:r>
              <a:rPr lang="en-US" sz="2400" dirty="0">
                <a:latin typeface="Calibri"/>
                <a:cs typeface="Calibri"/>
              </a:rPr>
              <a:t>Instructor: Zakariya Ahmed Oraibi</a:t>
            </a:r>
          </a:p>
          <a:p>
            <a:pPr algn="ctr"/>
            <a:r>
              <a:rPr lang="en-US" sz="2400" dirty="0">
                <a:latin typeface="Calibri"/>
                <a:cs typeface="Calibri"/>
              </a:rPr>
              <a:t>University of </a:t>
            </a:r>
            <a:r>
              <a:rPr lang="en-US" sz="2400" dirty="0" err="1">
                <a:latin typeface="Calibri"/>
                <a:cs typeface="Calibri"/>
              </a:rPr>
              <a:t>Basrah</a:t>
            </a:r>
            <a:r>
              <a:rPr lang="en-US" sz="2400" dirty="0">
                <a:latin typeface="Calibri"/>
                <a:cs typeface="Calibri"/>
              </a:rPr>
              <a:t>, Iraq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86D7230-EA93-4847-BCE5-B5CF26E82162}"/>
              </a:ext>
            </a:extLst>
          </p:cNvPr>
          <p:cNvSpPr txBox="1"/>
          <p:nvPr/>
        </p:nvSpPr>
        <p:spPr>
          <a:xfrm>
            <a:off x="368663" y="3155315"/>
            <a:ext cx="11785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i="1" dirty="0"/>
              <a:t>This chapter describes a way to solve a wide variety of problems more efficiently. A </a:t>
            </a:r>
            <a:r>
              <a:rPr lang="en-US" sz="2000" b="1" i="1" dirty="0"/>
              <a:t>factored representation</a:t>
            </a:r>
            <a:r>
              <a:rPr lang="en-US" sz="2000" i="1" dirty="0"/>
              <a:t> is used with a set of variables. Then, the problem is solved when each variable has a value that satisfies all the constraints.</a:t>
            </a:r>
          </a:p>
        </p:txBody>
      </p:sp>
    </p:spTree>
    <p:extLst>
      <p:ext uri="{BB962C8B-B14F-4D97-AF65-F5344CB8AC3E}">
        <p14:creationId xmlns:p14="http://schemas.microsoft.com/office/powerpoint/2010/main" val="2963039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563"/>
    </mc:Choice>
    <mc:Fallback xmlns="">
      <p:transition spd="slow" advTm="70563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44541" x="623888" y="1771650"/>
          <p14:tracePt t="44564" x="623888" y="1785938"/>
          <p14:tracePt t="44588" x="623888" y="1790700"/>
          <p14:tracePt t="44606" x="623888" y="1800225"/>
          <p14:tracePt t="44623" x="623888" y="1804988"/>
          <p14:tracePt t="44638" x="600075" y="1857375"/>
          <p14:tracePt t="44654" x="557213" y="1981200"/>
          <p14:tracePt t="44671" x="528638" y="2066925"/>
          <p14:tracePt t="44687" x="452438" y="2295525"/>
          <p14:tracePt t="44703" x="419100" y="2466975"/>
          <p14:tracePt t="44722" x="395288" y="2633663"/>
          <p14:tracePt t="44740" x="385763" y="2695575"/>
          <p14:tracePt t="44758" x="385763" y="2752725"/>
          <p14:tracePt t="44781" x="385763" y="2767013"/>
          <p14:tracePt t="44858" x="385763" y="2771775"/>
          <p14:tracePt t="44878" x="385763" y="2776538"/>
          <p14:tracePt t="45052" x="385763" y="2805113"/>
          <p14:tracePt t="45058" x="385763" y="2819400"/>
          <p14:tracePt t="45080" x="395288" y="2824163"/>
          <p14:tracePt t="45090" x="419100" y="2824163"/>
          <p14:tracePt t="45107" x="452438" y="2833688"/>
          <p14:tracePt t="45122" x="495300" y="2857500"/>
          <p14:tracePt t="45142" x="533400" y="2871788"/>
          <p14:tracePt t="45156" x="614363" y="2938463"/>
          <p14:tracePt t="45176" x="671513" y="2990850"/>
          <p14:tracePt t="45188" x="757238" y="3076575"/>
          <p14:tracePt t="45205" x="795338" y="3114675"/>
          <p14:tracePt t="45222" x="809625" y="3119438"/>
          <p14:tracePt t="45240" x="814388" y="3119438"/>
          <p14:tracePt t="45256" x="814388" y="3105150"/>
          <p14:tracePt t="45272" x="804863" y="3067050"/>
          <p14:tracePt t="45473" x="804863" y="3062288"/>
          <p14:tracePt t="45484" x="847725" y="3014663"/>
          <p14:tracePt t="45522" x="928688" y="2952750"/>
          <p14:tracePt t="45533" x="1062038" y="2857500"/>
          <p14:tracePt t="45561" x="1104900" y="2843213"/>
          <p14:tracePt t="45572" x="1119188" y="2843213"/>
          <p14:tracePt t="45588" x="1143000" y="2838450"/>
          <p14:tracePt t="45604" x="1162050" y="2838450"/>
          <p14:tracePt t="45621" x="1176338" y="2838450"/>
          <p14:tracePt t="45638" x="1223963" y="2828925"/>
          <p14:tracePt t="45671" x="1266825" y="2819400"/>
          <p14:tracePt t="45706" x="1290638" y="2819400"/>
          <p14:tracePt t="45721" x="1300163" y="2809875"/>
          <p14:tracePt t="45934" x="1304925" y="2809875"/>
          <p14:tracePt t="45943" x="1333500" y="2805113"/>
          <p14:tracePt t="45958" x="1366838" y="2795588"/>
          <p14:tracePt t="45971" x="1490663" y="2767013"/>
          <p14:tracePt t="45988" x="1657350" y="2738438"/>
          <p14:tracePt t="46005" x="1809750" y="2724150"/>
          <p14:tracePt t="46022" x="1862138" y="2719388"/>
          <p14:tracePt t="46038" x="1914525" y="2719388"/>
          <p14:tracePt t="46054" x="1943100" y="2719388"/>
          <p14:tracePt t="46315" x="1947863" y="2724150"/>
          <p14:tracePt t="46320" x="1985963" y="2724150"/>
          <p14:tracePt t="46339" x="2114550" y="2724150"/>
          <p14:tracePt t="46357" x="2200275" y="2724150"/>
          <p14:tracePt t="46372" x="2457450" y="2747963"/>
          <p14:tracePt t="46389" x="2643188" y="2752725"/>
          <p14:tracePt t="46406" x="2747963" y="2776538"/>
          <p14:tracePt t="46424" x="2786063" y="2795588"/>
          <p14:tracePt t="46439" x="2800350" y="2814638"/>
          <p14:tracePt t="46697" x="2809875" y="2814638"/>
          <p14:tracePt t="46706" x="2862263" y="2795588"/>
          <p14:tracePt t="46726" x="3009900" y="2771775"/>
          <p14:tracePt t="46739" x="3324225" y="2752725"/>
          <p14:tracePt t="46771" x="3452813" y="2752725"/>
          <p14:tracePt t="46772" x="3624263" y="2767013"/>
          <p14:tracePt t="46788" x="3709988" y="2814638"/>
          <p14:tracePt t="46805" x="3724275" y="2852738"/>
          <p14:tracePt t="46822" x="3729038" y="2867025"/>
          <p14:tracePt t="47039" x="3733800" y="2867025"/>
          <p14:tracePt t="47049" x="3800475" y="2862263"/>
          <p14:tracePt t="47078" x="3895725" y="2833688"/>
          <p14:tracePt t="47098" x="4076700" y="2781300"/>
          <p14:tracePt t="47127" x="4157663" y="2776538"/>
          <p14:tracePt t="47139" x="4186238" y="2771775"/>
          <p14:tracePt t="47154" x="4210050" y="2767013"/>
          <p14:tracePt t="47171" x="4219575" y="2762250"/>
          <p14:tracePt t="47401" x="4229100" y="2762250"/>
          <p14:tracePt t="47402" x="4257675" y="2757488"/>
          <p14:tracePt t="47422" x="4338638" y="2747963"/>
          <p14:tracePt t="47441" x="4410075" y="2738438"/>
          <p14:tracePt t="47460" x="4543425" y="2738438"/>
          <p14:tracePt t="47472" x="4610100" y="2747963"/>
          <p14:tracePt t="47472" x="4667250" y="2762250"/>
          <p14:tracePt t="47491" x="4705350" y="2767013"/>
          <p14:tracePt t="47509" x="4752975" y="2786063"/>
          <p14:tracePt t="47524" x="4762500" y="2805113"/>
          <p14:tracePt t="47841" x="4772025" y="2805113"/>
          <p14:tracePt t="47851" x="4819650" y="2805113"/>
          <p14:tracePt t="47881" x="4933950" y="2805113"/>
          <p14:tracePt t="47910" x="4995863" y="2805113"/>
          <p14:tracePt t="47922" x="5048250" y="2805113"/>
          <p14:tracePt t="47939" x="5067300" y="2809875"/>
          <p14:tracePt t="47955" x="5091113" y="2819400"/>
          <p14:tracePt t="51286" x="5076825" y="2824163"/>
          <p14:tracePt t="51296" x="4953000" y="2857500"/>
          <p14:tracePt t="51323" x="4872038" y="2871788"/>
          <p14:tracePt t="51341" x="4767263" y="2876550"/>
          <p14:tracePt t="51609" x="4767263" y="2886075"/>
          <p14:tracePt t="51619" x="4748213" y="2895600"/>
          <p14:tracePt t="51638" x="4691063" y="2914650"/>
          <p14:tracePt t="51658" x="4567238" y="2947988"/>
          <p14:tracePt t="51678" x="4510088" y="2957513"/>
          <p14:tracePt t="51687" x="4410075" y="2981325"/>
          <p14:tracePt t="51704" x="4362450" y="2995613"/>
          <p14:tracePt t="51719" x="4333875" y="3000375"/>
          <p14:tracePt t="51736" x="4314825" y="3000375"/>
          <p14:tracePt t="54633" x="0" y="0"/>
        </p14:tracePtLst>
      </p14:laserTrace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B993C81-DBA8-4F95-9883-658DA981E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</p:spPr>
        <p:txBody>
          <a:bodyPr/>
          <a:lstStyle/>
          <a:p>
            <a:pPr algn="ctr"/>
            <a:r>
              <a:rPr lang="en-US" dirty="0"/>
              <a:t>CSP: Algorithms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AA42F45F-6B7A-4922-B335-AACACB5413FD}"/>
              </a:ext>
            </a:extLst>
          </p:cNvPr>
          <p:cNvCxnSpPr/>
          <p:nvPr/>
        </p:nvCxnSpPr>
        <p:spPr>
          <a:xfrm>
            <a:off x="0" y="970384"/>
            <a:ext cx="12192000" cy="0"/>
          </a:xfrm>
          <a:prstGeom prst="line">
            <a:avLst/>
          </a:prstGeom>
          <a:ln w="762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مربع نص 5">
            <a:extLst>
              <a:ext uri="{FF2B5EF4-FFF2-40B4-BE49-F238E27FC236}">
                <a16:creationId xmlns="" xmlns:a16="http://schemas.microsoft.com/office/drawing/2014/main" id="{473D6D75-B408-456C-AE51-A6DB80A53F82}"/>
              </a:ext>
            </a:extLst>
          </p:cNvPr>
          <p:cNvSpPr txBox="1"/>
          <p:nvPr/>
        </p:nvSpPr>
        <p:spPr>
          <a:xfrm>
            <a:off x="289249" y="1042952"/>
            <a:ext cx="11262048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400" dirty="0"/>
              <a:t>Improving backtracking efficiency: </a:t>
            </a:r>
          </a:p>
          <a:p>
            <a:r>
              <a:rPr lang="en-US" b="1" dirty="0"/>
              <a:t>	</a:t>
            </a:r>
          </a:p>
          <a:p>
            <a:pPr>
              <a:lnSpc>
                <a:spcPct val="150000"/>
              </a:lnSpc>
            </a:pPr>
            <a:r>
              <a:rPr lang="en-US" b="1" dirty="0"/>
              <a:t>	Q2</a:t>
            </a:r>
            <a:r>
              <a:rPr lang="en-US" dirty="0"/>
              <a:t>\ In what order should its values be tried?		</a:t>
            </a:r>
          </a:p>
          <a:p>
            <a:pPr>
              <a:lnSpc>
                <a:spcPct val="150000"/>
              </a:lnSpc>
            </a:pPr>
            <a:r>
              <a:rPr lang="en-US" dirty="0"/>
              <a:t>		o Use </a:t>
            </a:r>
            <a:r>
              <a:rPr lang="en-US" b="1" dirty="0"/>
              <a:t>least-constraining-value </a:t>
            </a:r>
            <a:r>
              <a:rPr lang="en-US" dirty="0"/>
              <a:t>heuristic.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r>
              <a:rPr lang="en-US" dirty="0"/>
              <a:t>	Example: if we assign WA=red and NT =green, so we assign q=red instead of blue to leave the </a:t>
            </a:r>
          </a:p>
          <a:p>
            <a:r>
              <a:rPr lang="en-US" dirty="0"/>
              <a:t>	                 maximum flexibility for subsequent variable assignments.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403A7657-0DFD-484A-9A77-FCD2C68AE5E1}"/>
              </a:ext>
            </a:extLst>
          </p:cNvPr>
          <p:cNvGrpSpPr/>
          <p:nvPr/>
        </p:nvGrpSpPr>
        <p:grpSpPr>
          <a:xfrm>
            <a:off x="1007703" y="4334070"/>
            <a:ext cx="3163079" cy="2104052"/>
            <a:chOff x="6643396" y="1942896"/>
            <a:chExt cx="4856066" cy="3795433"/>
          </a:xfrm>
        </p:grpSpPr>
        <p:pic>
          <p:nvPicPr>
            <p:cNvPr id="6" name="Picture 5">
              <a:extLst>
                <a:ext uri="{FF2B5EF4-FFF2-40B4-BE49-F238E27FC236}">
                  <a16:creationId xmlns="" xmlns:a16="http://schemas.microsoft.com/office/drawing/2014/main" id="{1F203BF6-C80A-4378-B9F2-5E33E84189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2985" t="32245" r="44514" b="34558"/>
            <a:stretch/>
          </p:blipFill>
          <p:spPr>
            <a:xfrm>
              <a:off x="6926278" y="1942896"/>
              <a:ext cx="4573184" cy="3795433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FFB55F65-55D0-45A9-90D7-9F856C5B2DDC}"/>
                </a:ext>
              </a:extLst>
            </p:cNvPr>
            <p:cNvSpPr txBox="1"/>
            <p:nvPr/>
          </p:nvSpPr>
          <p:spPr>
            <a:xfrm>
              <a:off x="6643396" y="5001208"/>
              <a:ext cx="1772816" cy="7371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B2C492F-8977-40BE-9668-EC1FC328241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3728"/>
          <a:stretch/>
        </p:blipFill>
        <p:spPr>
          <a:xfrm>
            <a:off x="7880818" y="4412118"/>
            <a:ext cx="3553339" cy="194795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ACE9E951-C9EA-42B6-82E3-4251434AFE8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674" r="46127"/>
          <a:stretch/>
        </p:blipFill>
        <p:spPr>
          <a:xfrm>
            <a:off x="4269868" y="4220031"/>
            <a:ext cx="3511864" cy="2332130"/>
          </a:xfrm>
          <a:prstGeom prst="rect">
            <a:avLst/>
          </a:prstGeom>
        </p:spPr>
      </p:pic>
      <p:sp>
        <p:nvSpPr>
          <p:cNvPr id="9" name="مربع نص 8"/>
          <p:cNvSpPr txBox="1"/>
          <p:nvPr/>
        </p:nvSpPr>
        <p:spPr>
          <a:xfrm>
            <a:off x="9657487" y="6175408"/>
            <a:ext cx="1500996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Called Failure</a:t>
            </a:r>
            <a:endParaRPr lang="en-US" dirty="0"/>
          </a:p>
        </p:txBody>
      </p:sp>
      <p:cxnSp>
        <p:nvCxnSpPr>
          <p:cNvPr id="11" name="رابط كسهم مستقيم 10"/>
          <p:cNvCxnSpPr/>
          <p:nvPr/>
        </p:nvCxnSpPr>
        <p:spPr>
          <a:xfrm>
            <a:off x="10407985" y="5822830"/>
            <a:ext cx="0" cy="3525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063555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767"/>
    </mc:Choice>
    <mc:Fallback xmlns="">
      <p:transition spd="slow" advTm="707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  <p:extLst mod="1">
    <p:ext uri="{3A86A75C-4F4B-4683-9AE1-C65F6400EC91}">
      <p14:laserTraceLst xmlns:p14="http://schemas.microsoft.com/office/powerpoint/2010/main">
        <p14:tracePtLst>
          <p14:tracePt t="50515" x="6653213" y="3195638"/>
          <p14:tracePt t="50526" x="6619875" y="3200400"/>
          <p14:tracePt t="50552" x="6462713" y="3228975"/>
          <p14:tracePt t="50568" x="6100763" y="3295650"/>
          <p14:tracePt t="50588" x="5976938" y="3314700"/>
          <p14:tracePt t="50602" x="5829300" y="3324225"/>
          <p14:tracePt t="50810" x="5815013" y="3328988"/>
          <p14:tracePt t="50821" x="5710238" y="3367088"/>
          <p14:tracePt t="50836" x="5310188" y="3433763"/>
          <p14:tracePt t="50853" x="4919663" y="3548063"/>
          <p14:tracePt t="50870" x="4781550" y="3571875"/>
          <p14:tracePt t="50885" x="4643438" y="3619500"/>
          <p14:tracePt t="50902" x="4605338" y="3629025"/>
          <p14:tracePt t="51104" x="4595813" y="3629025"/>
          <p14:tracePt t="51113" x="4381500" y="3619500"/>
          <p14:tracePt t="51143" x="3462338" y="3262313"/>
          <p14:tracePt t="51172" x="3052763" y="3105150"/>
          <p14:tracePt t="51187" x="2876550" y="3033713"/>
          <p14:tracePt t="51211" x="2800350" y="3014663"/>
          <p14:tracePt t="51407" x="2790825" y="3014663"/>
          <p14:tracePt t="51417" x="2709863" y="3014663"/>
          <p14:tracePt t="51417" x="2628900" y="3033713"/>
          <p14:tracePt t="51437" x="2500313" y="3067050"/>
          <p14:tracePt t="51456" x="2214563" y="3138488"/>
          <p14:tracePt t="51476" x="2052638" y="3219450"/>
          <p14:tracePt t="51502" x="2024063" y="3257550"/>
          <p14:tracePt t="51535" x="2024063" y="3267075"/>
          <p14:tracePt t="51552" x="2024063" y="3281363"/>
          <p14:tracePt t="51568" x="2019300" y="3290888"/>
          <p14:tracePt t="51790" x="2024063" y="3290888"/>
          <p14:tracePt t="51799" x="2147888" y="3276600"/>
          <p14:tracePt t="51826" x="2505075" y="3276600"/>
          <p14:tracePt t="51857" x="2667000" y="3295650"/>
          <p14:tracePt t="51879" x="2747963" y="3314700"/>
          <p14:tracePt t="51902" x="2762250" y="3314700"/>
          <p14:tracePt t="51919" x="2767013" y="3314700"/>
          <p14:tracePt t="52210" x="2781300" y="3314700"/>
          <p14:tracePt t="52219" x="2824163" y="3309938"/>
          <p14:tracePt t="52239" x="2890838" y="3305175"/>
          <p14:tracePt t="52258" x="2938463" y="3300413"/>
          <p14:tracePt t="52270" x="2957513" y="3300413"/>
          <p14:tracePt t="52284" x="2981325" y="3305175"/>
          <p14:tracePt t="52301" x="3000375" y="3333750"/>
          <p14:tracePt t="52318" x="3024188" y="3357563"/>
          <p14:tracePt t="52337" x="3038475" y="3367088"/>
          <p14:tracePt t="52352" x="3062288" y="3376613"/>
          <p14:tracePt t="52368" x="3067050" y="3371850"/>
          <p14:tracePt t="52562" x="3071813" y="3371850"/>
          <p14:tracePt t="52572" x="3086100" y="3371850"/>
          <p14:tracePt t="52585" x="3138488" y="3371850"/>
          <p14:tracePt t="52610" x="3524250" y="3352800"/>
          <p14:tracePt t="52641" x="3805238" y="3343275"/>
          <p14:tracePt t="52661" x="3962400" y="3381375"/>
          <p14:tracePt t="52685" x="3995738" y="3409950"/>
          <p14:tracePt t="52701" x="4000500" y="3424238"/>
          <p14:tracePt t="52719" x="4000500" y="3429000"/>
          <p14:tracePt t="52943" x="4005263" y="3429000"/>
          <p14:tracePt t="52954" x="4019550" y="3429000"/>
          <p14:tracePt t="52973" x="4071938" y="3414713"/>
          <p14:tracePt t="52992" x="4224338" y="3371850"/>
          <p14:tracePt t="53021" x="4281488" y="3367088"/>
          <p14:tracePt t="53041" x="4295775" y="3367088"/>
          <p14:tracePt t="53110" x="4291013" y="3367088"/>
          <p14:tracePt t="53120" x="4291013" y="3371850"/>
          <p14:tracePt t="53618" x="4291013" y="3376613"/>
          <p14:tracePt t="53628" x="4295775" y="3376613"/>
          <p14:tracePt t="53657" x="4305300" y="3376613"/>
          <p14:tracePt t="53677" x="4352925" y="3376613"/>
          <p14:tracePt t="53701" x="4424363" y="3376613"/>
          <p14:tracePt t="53737" x="4429125" y="3376613"/>
          <p14:tracePt t="53751" x="4452938" y="3376613"/>
          <p14:tracePt t="53768" x="4467225" y="3395663"/>
          <p14:tracePt t="53785" x="4476750" y="3400425"/>
          <p14:tracePt t="53801" x="4495800" y="3419475"/>
          <p14:tracePt t="53818" x="4505325" y="3429000"/>
          <p14:tracePt t="53882" x="4491038" y="3429000"/>
          <p14:tracePt t="54069" x="4495800" y="3424238"/>
          <p14:tracePt t="54078" x="4562475" y="3414713"/>
          <p14:tracePt t="54103" x="4676775" y="3395663"/>
          <p14:tracePt t="54118" x="4743450" y="3395663"/>
          <p14:tracePt t="54134" x="4867275" y="3424238"/>
          <p14:tracePt t="54150" x="4938713" y="3457575"/>
          <p14:tracePt t="54167" x="4981575" y="3486150"/>
          <p14:tracePt t="54187" x="4986338" y="3495675"/>
          <p14:tracePt t="54201" x="5005388" y="3505200"/>
          <p14:tracePt t="54470" x="5010150" y="3505200"/>
          <p14:tracePt t="54479" x="5062538" y="3495675"/>
          <p14:tracePt t="54501" x="5167313" y="3476625"/>
          <p14:tracePt t="54519" x="5224463" y="3462338"/>
          <p14:tracePt t="54534" x="5300663" y="3448050"/>
          <p14:tracePt t="54551" x="5329238" y="3448050"/>
          <p14:tracePt t="54568" x="5338763" y="3448050"/>
          <p14:tracePt t="54601" x="5343525" y="3448050"/>
          <p14:tracePt t="54832" x="5357813" y="3462338"/>
          <p14:tracePt t="54851" x="5376863" y="3462338"/>
          <p14:tracePt t="54862" x="5443538" y="3462338"/>
          <p14:tracePt t="54885" x="5548313" y="3462338"/>
          <p14:tracePt t="54901" x="5610225" y="3462338"/>
          <p14:tracePt t="54918" x="5715000" y="3471863"/>
          <p14:tracePt t="54933" x="5791200" y="3514725"/>
          <p14:tracePt t="54951" x="5829300" y="3548063"/>
          <p14:tracePt t="54969" x="5838825" y="3562350"/>
          <p14:tracePt t="54984" x="5843588" y="3571875"/>
          <p14:tracePt t="55037" x="5834063" y="3576638"/>
          <p14:tracePt t="55047" x="5795963" y="3557588"/>
          <p14:tracePt t="55253" x="5800725" y="3557588"/>
          <p14:tracePt t="55263" x="5867400" y="3552825"/>
          <p14:tracePt t="55285" x="5986463" y="3548063"/>
          <p14:tracePt t="55301" x="6043613" y="3538538"/>
          <p14:tracePt t="55317" x="6134100" y="3533775"/>
          <p14:tracePt t="55334" x="6153150" y="3533775"/>
          <p14:tracePt t="55367" x="6157913" y="3533775"/>
          <p14:tracePt t="55399" x="6167438" y="3533775"/>
          <p14:tracePt t="55404" x="6172200" y="3533775"/>
          <p14:tracePt t="55417" x="6181725" y="3533775"/>
          <p14:tracePt t="55870" x="0" y="0"/>
        </p14:tracePtLst>
      </p14:laserTrace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B993C81-DBA8-4F95-9883-658DA981E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</p:spPr>
        <p:txBody>
          <a:bodyPr/>
          <a:lstStyle/>
          <a:p>
            <a:pPr algn="ctr"/>
            <a:r>
              <a:rPr lang="en-US" dirty="0"/>
              <a:t>CSP: Algorithms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AA42F45F-6B7A-4922-B335-AACACB5413FD}"/>
              </a:ext>
            </a:extLst>
          </p:cNvPr>
          <p:cNvCxnSpPr/>
          <p:nvPr/>
        </p:nvCxnSpPr>
        <p:spPr>
          <a:xfrm>
            <a:off x="0" y="970384"/>
            <a:ext cx="12192000" cy="0"/>
          </a:xfrm>
          <a:prstGeom prst="line">
            <a:avLst/>
          </a:prstGeom>
          <a:ln w="762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مربع نص 5">
            <a:extLst>
              <a:ext uri="{FF2B5EF4-FFF2-40B4-BE49-F238E27FC236}">
                <a16:creationId xmlns="" xmlns:a16="http://schemas.microsoft.com/office/drawing/2014/main" id="{473D6D75-B408-456C-AE51-A6DB80A53F82}"/>
              </a:ext>
            </a:extLst>
          </p:cNvPr>
          <p:cNvSpPr txBox="1"/>
          <p:nvPr/>
        </p:nvSpPr>
        <p:spPr>
          <a:xfrm>
            <a:off x="289249" y="1042952"/>
            <a:ext cx="11262048" cy="3096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400" dirty="0"/>
              <a:t>Improving backtracking efficiency: </a:t>
            </a:r>
          </a:p>
          <a:p>
            <a:pPr>
              <a:lnSpc>
                <a:spcPct val="150000"/>
              </a:lnSpc>
            </a:pPr>
            <a:r>
              <a:rPr lang="en-US" b="1" dirty="0"/>
              <a:t>	</a:t>
            </a:r>
          </a:p>
          <a:p>
            <a:pPr>
              <a:lnSpc>
                <a:spcPct val="150000"/>
              </a:lnSpc>
            </a:pPr>
            <a:r>
              <a:rPr lang="en-US" b="1" dirty="0"/>
              <a:t>	Q3</a:t>
            </a:r>
            <a:r>
              <a:rPr lang="en-US" dirty="0"/>
              <a:t>\ Can we detect inevitable failure early?		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		o Use </a:t>
            </a:r>
            <a:r>
              <a:rPr lang="en-US" b="1" dirty="0"/>
              <a:t>Forward checking: </a:t>
            </a:r>
          </a:p>
          <a:p>
            <a:pPr>
              <a:lnSpc>
                <a:spcPct val="150000"/>
              </a:lnSpc>
            </a:pPr>
            <a:r>
              <a:rPr lang="en-US" b="1" dirty="0"/>
              <a:t>			- </a:t>
            </a:r>
            <a:r>
              <a:rPr lang="en-US" dirty="0"/>
              <a:t>Keep track of remaining legal values for unassigned variables.</a:t>
            </a:r>
          </a:p>
          <a:p>
            <a:pPr>
              <a:lnSpc>
                <a:spcPct val="150000"/>
              </a:lnSpc>
            </a:pPr>
            <a:r>
              <a:rPr lang="en-US" dirty="0"/>
              <a:t>			- Terminate search when any variable has no legal values.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39B6164A-0C02-4EBF-9FF8-22BBA3485E2D}"/>
              </a:ext>
            </a:extLst>
          </p:cNvPr>
          <p:cNvGrpSpPr/>
          <p:nvPr/>
        </p:nvGrpSpPr>
        <p:grpSpPr>
          <a:xfrm>
            <a:off x="3264159" y="4254759"/>
            <a:ext cx="5663682" cy="1474237"/>
            <a:chOff x="3264159" y="4254759"/>
            <a:chExt cx="5663682" cy="1474237"/>
          </a:xfrm>
        </p:grpSpPr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B27D8163-3B0A-417D-9BF5-5147423096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1990" t="41088" r="8776" b="46130"/>
            <a:stretch/>
          </p:blipFill>
          <p:spPr>
            <a:xfrm>
              <a:off x="3264159" y="4336145"/>
              <a:ext cx="5663682" cy="1392851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733574FE-40B3-4F5F-9B90-6F61AC4AC9C7}"/>
                </a:ext>
              </a:extLst>
            </p:cNvPr>
            <p:cNvSpPr txBox="1"/>
            <p:nvPr/>
          </p:nvSpPr>
          <p:spPr>
            <a:xfrm>
              <a:off x="4730621" y="4254759"/>
              <a:ext cx="3648269" cy="8397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873367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767"/>
    </mc:Choice>
    <mc:Fallback xmlns="">
      <p:transition spd="slow" advTm="707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50515" x="6653213" y="3195638"/>
          <p14:tracePt t="50526" x="6619875" y="3200400"/>
          <p14:tracePt t="50552" x="6462713" y="3228975"/>
          <p14:tracePt t="50568" x="6100763" y="3295650"/>
          <p14:tracePt t="50588" x="5976938" y="3314700"/>
          <p14:tracePt t="50602" x="5829300" y="3324225"/>
          <p14:tracePt t="50810" x="5815013" y="3328988"/>
          <p14:tracePt t="50821" x="5710238" y="3367088"/>
          <p14:tracePt t="50836" x="5310188" y="3433763"/>
          <p14:tracePt t="50853" x="4919663" y="3548063"/>
          <p14:tracePt t="50870" x="4781550" y="3571875"/>
          <p14:tracePt t="50885" x="4643438" y="3619500"/>
          <p14:tracePt t="50902" x="4605338" y="3629025"/>
          <p14:tracePt t="51104" x="4595813" y="3629025"/>
          <p14:tracePt t="51113" x="4381500" y="3619500"/>
          <p14:tracePt t="51143" x="3462338" y="3262313"/>
          <p14:tracePt t="51172" x="3052763" y="3105150"/>
          <p14:tracePt t="51187" x="2876550" y="3033713"/>
          <p14:tracePt t="51211" x="2800350" y="3014663"/>
          <p14:tracePt t="51407" x="2790825" y="3014663"/>
          <p14:tracePt t="51417" x="2709863" y="3014663"/>
          <p14:tracePt t="51417" x="2628900" y="3033713"/>
          <p14:tracePt t="51437" x="2500313" y="3067050"/>
          <p14:tracePt t="51456" x="2214563" y="3138488"/>
          <p14:tracePt t="51476" x="2052638" y="3219450"/>
          <p14:tracePt t="51502" x="2024063" y="3257550"/>
          <p14:tracePt t="51535" x="2024063" y="3267075"/>
          <p14:tracePt t="51552" x="2024063" y="3281363"/>
          <p14:tracePt t="51568" x="2019300" y="3290888"/>
          <p14:tracePt t="51790" x="2024063" y="3290888"/>
          <p14:tracePt t="51799" x="2147888" y="3276600"/>
          <p14:tracePt t="51826" x="2505075" y="3276600"/>
          <p14:tracePt t="51857" x="2667000" y="3295650"/>
          <p14:tracePt t="51879" x="2747963" y="3314700"/>
          <p14:tracePt t="51902" x="2762250" y="3314700"/>
          <p14:tracePt t="51919" x="2767013" y="3314700"/>
          <p14:tracePt t="52210" x="2781300" y="3314700"/>
          <p14:tracePt t="52219" x="2824163" y="3309938"/>
          <p14:tracePt t="52239" x="2890838" y="3305175"/>
          <p14:tracePt t="52258" x="2938463" y="3300413"/>
          <p14:tracePt t="52270" x="2957513" y="3300413"/>
          <p14:tracePt t="52284" x="2981325" y="3305175"/>
          <p14:tracePt t="52301" x="3000375" y="3333750"/>
          <p14:tracePt t="52318" x="3024188" y="3357563"/>
          <p14:tracePt t="52337" x="3038475" y="3367088"/>
          <p14:tracePt t="52352" x="3062288" y="3376613"/>
          <p14:tracePt t="52368" x="3067050" y="3371850"/>
          <p14:tracePt t="52562" x="3071813" y="3371850"/>
          <p14:tracePt t="52572" x="3086100" y="3371850"/>
          <p14:tracePt t="52585" x="3138488" y="3371850"/>
          <p14:tracePt t="52610" x="3524250" y="3352800"/>
          <p14:tracePt t="52641" x="3805238" y="3343275"/>
          <p14:tracePt t="52661" x="3962400" y="3381375"/>
          <p14:tracePt t="52685" x="3995738" y="3409950"/>
          <p14:tracePt t="52701" x="4000500" y="3424238"/>
          <p14:tracePt t="52719" x="4000500" y="3429000"/>
          <p14:tracePt t="52943" x="4005263" y="3429000"/>
          <p14:tracePt t="52954" x="4019550" y="3429000"/>
          <p14:tracePt t="52973" x="4071938" y="3414713"/>
          <p14:tracePt t="52992" x="4224338" y="3371850"/>
          <p14:tracePt t="53021" x="4281488" y="3367088"/>
          <p14:tracePt t="53041" x="4295775" y="3367088"/>
          <p14:tracePt t="53110" x="4291013" y="3367088"/>
          <p14:tracePt t="53120" x="4291013" y="3371850"/>
          <p14:tracePt t="53618" x="4291013" y="3376613"/>
          <p14:tracePt t="53628" x="4295775" y="3376613"/>
          <p14:tracePt t="53657" x="4305300" y="3376613"/>
          <p14:tracePt t="53677" x="4352925" y="3376613"/>
          <p14:tracePt t="53701" x="4424363" y="3376613"/>
          <p14:tracePt t="53737" x="4429125" y="3376613"/>
          <p14:tracePt t="53751" x="4452938" y="3376613"/>
          <p14:tracePt t="53768" x="4467225" y="3395663"/>
          <p14:tracePt t="53785" x="4476750" y="3400425"/>
          <p14:tracePt t="53801" x="4495800" y="3419475"/>
          <p14:tracePt t="53818" x="4505325" y="3429000"/>
          <p14:tracePt t="53882" x="4491038" y="3429000"/>
          <p14:tracePt t="54069" x="4495800" y="3424238"/>
          <p14:tracePt t="54078" x="4562475" y="3414713"/>
          <p14:tracePt t="54103" x="4676775" y="3395663"/>
          <p14:tracePt t="54118" x="4743450" y="3395663"/>
          <p14:tracePt t="54134" x="4867275" y="3424238"/>
          <p14:tracePt t="54150" x="4938713" y="3457575"/>
          <p14:tracePt t="54167" x="4981575" y="3486150"/>
          <p14:tracePt t="54187" x="4986338" y="3495675"/>
          <p14:tracePt t="54201" x="5005388" y="3505200"/>
          <p14:tracePt t="54470" x="5010150" y="3505200"/>
          <p14:tracePt t="54479" x="5062538" y="3495675"/>
          <p14:tracePt t="54501" x="5167313" y="3476625"/>
          <p14:tracePt t="54519" x="5224463" y="3462338"/>
          <p14:tracePt t="54534" x="5300663" y="3448050"/>
          <p14:tracePt t="54551" x="5329238" y="3448050"/>
          <p14:tracePt t="54568" x="5338763" y="3448050"/>
          <p14:tracePt t="54601" x="5343525" y="3448050"/>
          <p14:tracePt t="54832" x="5357813" y="3462338"/>
          <p14:tracePt t="54851" x="5376863" y="3462338"/>
          <p14:tracePt t="54862" x="5443538" y="3462338"/>
          <p14:tracePt t="54885" x="5548313" y="3462338"/>
          <p14:tracePt t="54901" x="5610225" y="3462338"/>
          <p14:tracePt t="54918" x="5715000" y="3471863"/>
          <p14:tracePt t="54933" x="5791200" y="3514725"/>
          <p14:tracePt t="54951" x="5829300" y="3548063"/>
          <p14:tracePt t="54969" x="5838825" y="3562350"/>
          <p14:tracePt t="54984" x="5843588" y="3571875"/>
          <p14:tracePt t="55037" x="5834063" y="3576638"/>
          <p14:tracePt t="55047" x="5795963" y="3557588"/>
          <p14:tracePt t="55253" x="5800725" y="3557588"/>
          <p14:tracePt t="55263" x="5867400" y="3552825"/>
          <p14:tracePt t="55285" x="5986463" y="3548063"/>
          <p14:tracePt t="55301" x="6043613" y="3538538"/>
          <p14:tracePt t="55317" x="6134100" y="3533775"/>
          <p14:tracePt t="55334" x="6153150" y="3533775"/>
          <p14:tracePt t="55367" x="6157913" y="3533775"/>
          <p14:tracePt t="55399" x="6167438" y="3533775"/>
          <p14:tracePt t="55404" x="6172200" y="3533775"/>
          <p14:tracePt t="55417" x="6181725" y="3533775"/>
          <p14:tracePt t="55870" x="0" y="0"/>
        </p14:tracePtLst>
      </p14:laserTraceLst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B993C81-DBA8-4F95-9883-658DA981E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</p:spPr>
        <p:txBody>
          <a:bodyPr/>
          <a:lstStyle/>
          <a:p>
            <a:pPr algn="ctr"/>
            <a:r>
              <a:rPr lang="en-US" dirty="0"/>
              <a:t>CSP: Algorithms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AA42F45F-6B7A-4922-B335-AACACB5413FD}"/>
              </a:ext>
            </a:extLst>
          </p:cNvPr>
          <p:cNvCxnSpPr/>
          <p:nvPr/>
        </p:nvCxnSpPr>
        <p:spPr>
          <a:xfrm>
            <a:off x="0" y="970384"/>
            <a:ext cx="12192000" cy="0"/>
          </a:xfrm>
          <a:prstGeom prst="line">
            <a:avLst/>
          </a:prstGeom>
          <a:ln w="762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مربع نص 5">
            <a:extLst>
              <a:ext uri="{FF2B5EF4-FFF2-40B4-BE49-F238E27FC236}">
                <a16:creationId xmlns="" xmlns:a16="http://schemas.microsoft.com/office/drawing/2014/main" id="{473D6D75-B408-456C-AE51-A6DB80A53F82}"/>
              </a:ext>
            </a:extLst>
          </p:cNvPr>
          <p:cNvSpPr txBox="1"/>
          <p:nvPr/>
        </p:nvSpPr>
        <p:spPr>
          <a:xfrm>
            <a:off x="289249" y="1042952"/>
            <a:ext cx="11262048" cy="3096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400" dirty="0"/>
              <a:t>Improving backtracking efficiency: </a:t>
            </a:r>
          </a:p>
          <a:p>
            <a:pPr>
              <a:lnSpc>
                <a:spcPct val="150000"/>
              </a:lnSpc>
            </a:pPr>
            <a:r>
              <a:rPr lang="en-US" b="1" dirty="0"/>
              <a:t>	</a:t>
            </a:r>
          </a:p>
          <a:p>
            <a:pPr>
              <a:lnSpc>
                <a:spcPct val="150000"/>
              </a:lnSpc>
            </a:pPr>
            <a:r>
              <a:rPr lang="en-US" b="1" dirty="0"/>
              <a:t>	Q3</a:t>
            </a:r>
            <a:r>
              <a:rPr lang="en-US" dirty="0"/>
              <a:t>\ Can we detect inevitable failure early?		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		o Use </a:t>
            </a:r>
            <a:r>
              <a:rPr lang="en-US" b="1" dirty="0"/>
              <a:t>Forward checking: </a:t>
            </a:r>
          </a:p>
          <a:p>
            <a:pPr>
              <a:lnSpc>
                <a:spcPct val="150000"/>
              </a:lnSpc>
            </a:pPr>
            <a:r>
              <a:rPr lang="en-US" b="1" dirty="0"/>
              <a:t>			- </a:t>
            </a:r>
            <a:r>
              <a:rPr lang="en-US" dirty="0"/>
              <a:t>Keep track of remaining legal values for unassigned variables.</a:t>
            </a:r>
          </a:p>
          <a:p>
            <a:pPr>
              <a:lnSpc>
                <a:spcPct val="150000"/>
              </a:lnSpc>
            </a:pPr>
            <a:r>
              <a:rPr lang="en-US" dirty="0"/>
              <a:t>			- Terminate search when any variable has no legal values.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A9331D56-7670-48AC-909F-5A9A146A6B38}"/>
              </a:ext>
            </a:extLst>
          </p:cNvPr>
          <p:cNvGrpSpPr/>
          <p:nvPr/>
        </p:nvGrpSpPr>
        <p:grpSpPr>
          <a:xfrm>
            <a:off x="3088432" y="4258534"/>
            <a:ext cx="5663682" cy="1675737"/>
            <a:chOff x="3088432" y="4211879"/>
            <a:chExt cx="5663682" cy="1675737"/>
          </a:xfrm>
        </p:grpSpPr>
        <p:pic>
          <p:nvPicPr>
            <p:cNvPr id="13" name="Picture 12">
              <a:extLst>
                <a:ext uri="{FF2B5EF4-FFF2-40B4-BE49-F238E27FC236}">
                  <a16:creationId xmlns="" xmlns:a16="http://schemas.microsoft.com/office/drawing/2014/main" id="{0E81F063-97AB-418D-B006-AE4B78C358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1990" t="41088" r="8776" b="43535"/>
            <a:stretch/>
          </p:blipFill>
          <p:spPr>
            <a:xfrm>
              <a:off x="3088432" y="4211879"/>
              <a:ext cx="5663682" cy="1675737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6B72B738-B71A-45BC-8F1C-53E0A9E32349}"/>
                </a:ext>
              </a:extLst>
            </p:cNvPr>
            <p:cNvSpPr txBox="1"/>
            <p:nvPr/>
          </p:nvSpPr>
          <p:spPr>
            <a:xfrm>
              <a:off x="4562671" y="4211879"/>
              <a:ext cx="3704253" cy="6866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12D0767-1767-4B2F-9EB3-1E90A6B49436}"/>
              </a:ext>
            </a:extLst>
          </p:cNvPr>
          <p:cNvSpPr txBox="1"/>
          <p:nvPr/>
        </p:nvSpPr>
        <p:spPr>
          <a:xfrm>
            <a:off x="1651519" y="5623710"/>
            <a:ext cx="21087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Assign </a:t>
            </a:r>
            <a:r>
              <a:rPr lang="en-US" sz="1600" b="1" i="1" dirty="0"/>
              <a:t>WA</a:t>
            </a:r>
            <a:r>
              <a:rPr lang="en-US" sz="1600" dirty="0"/>
              <a:t> = red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F49786A-F3C6-4195-B295-A4DC8B3F1CBF}"/>
              </a:ext>
            </a:extLst>
          </p:cNvPr>
          <p:cNvSpPr txBox="1"/>
          <p:nvPr/>
        </p:nvSpPr>
        <p:spPr>
          <a:xfrm>
            <a:off x="5756988" y="4139312"/>
            <a:ext cx="2407298" cy="9178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3308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767"/>
    </mc:Choice>
    <mc:Fallback xmlns="">
      <p:transition spd="slow" advTm="70767"/>
    </mc:Fallback>
  </mc:AlternateContent>
  <p:timing>
    <p:tnLst>
      <p:par>
        <p:cTn id="1" dur="indefinite" restart="never" nodeType="tmRoot"/>
      </p:par>
    </p:tnLst>
  </p:timing>
  <p:extLst>
    <p:ext uri="{3A86A75C-4F4B-4683-9AE1-C65F6400EC91}">
      <p14:laserTraceLst xmlns:p14="http://schemas.microsoft.com/office/powerpoint/2010/main">
        <p14:tracePtLst>
          <p14:tracePt t="50515" x="6653213" y="3195638"/>
          <p14:tracePt t="50526" x="6619875" y="3200400"/>
          <p14:tracePt t="50552" x="6462713" y="3228975"/>
          <p14:tracePt t="50568" x="6100763" y="3295650"/>
          <p14:tracePt t="50588" x="5976938" y="3314700"/>
          <p14:tracePt t="50602" x="5829300" y="3324225"/>
          <p14:tracePt t="50810" x="5815013" y="3328988"/>
          <p14:tracePt t="50821" x="5710238" y="3367088"/>
          <p14:tracePt t="50836" x="5310188" y="3433763"/>
          <p14:tracePt t="50853" x="4919663" y="3548063"/>
          <p14:tracePt t="50870" x="4781550" y="3571875"/>
          <p14:tracePt t="50885" x="4643438" y="3619500"/>
          <p14:tracePt t="50902" x="4605338" y="3629025"/>
          <p14:tracePt t="51104" x="4595813" y="3629025"/>
          <p14:tracePt t="51113" x="4381500" y="3619500"/>
          <p14:tracePt t="51143" x="3462338" y="3262313"/>
          <p14:tracePt t="51172" x="3052763" y="3105150"/>
          <p14:tracePt t="51187" x="2876550" y="3033713"/>
          <p14:tracePt t="51211" x="2800350" y="3014663"/>
          <p14:tracePt t="51407" x="2790825" y="3014663"/>
          <p14:tracePt t="51417" x="2709863" y="3014663"/>
          <p14:tracePt t="51417" x="2628900" y="3033713"/>
          <p14:tracePt t="51437" x="2500313" y="3067050"/>
          <p14:tracePt t="51456" x="2214563" y="3138488"/>
          <p14:tracePt t="51476" x="2052638" y="3219450"/>
          <p14:tracePt t="51502" x="2024063" y="3257550"/>
          <p14:tracePt t="51535" x="2024063" y="3267075"/>
          <p14:tracePt t="51552" x="2024063" y="3281363"/>
          <p14:tracePt t="51568" x="2019300" y="3290888"/>
          <p14:tracePt t="51790" x="2024063" y="3290888"/>
          <p14:tracePt t="51799" x="2147888" y="3276600"/>
          <p14:tracePt t="51826" x="2505075" y="3276600"/>
          <p14:tracePt t="51857" x="2667000" y="3295650"/>
          <p14:tracePt t="51879" x="2747963" y="3314700"/>
          <p14:tracePt t="51902" x="2762250" y="3314700"/>
          <p14:tracePt t="51919" x="2767013" y="3314700"/>
          <p14:tracePt t="52210" x="2781300" y="3314700"/>
          <p14:tracePt t="52219" x="2824163" y="3309938"/>
          <p14:tracePt t="52239" x="2890838" y="3305175"/>
          <p14:tracePt t="52258" x="2938463" y="3300413"/>
          <p14:tracePt t="52270" x="2957513" y="3300413"/>
          <p14:tracePt t="52284" x="2981325" y="3305175"/>
          <p14:tracePt t="52301" x="3000375" y="3333750"/>
          <p14:tracePt t="52318" x="3024188" y="3357563"/>
          <p14:tracePt t="52337" x="3038475" y="3367088"/>
          <p14:tracePt t="52352" x="3062288" y="3376613"/>
          <p14:tracePt t="52368" x="3067050" y="3371850"/>
          <p14:tracePt t="52562" x="3071813" y="3371850"/>
          <p14:tracePt t="52572" x="3086100" y="3371850"/>
          <p14:tracePt t="52585" x="3138488" y="3371850"/>
          <p14:tracePt t="52610" x="3524250" y="3352800"/>
          <p14:tracePt t="52641" x="3805238" y="3343275"/>
          <p14:tracePt t="52661" x="3962400" y="3381375"/>
          <p14:tracePt t="52685" x="3995738" y="3409950"/>
          <p14:tracePt t="52701" x="4000500" y="3424238"/>
          <p14:tracePt t="52719" x="4000500" y="3429000"/>
          <p14:tracePt t="52943" x="4005263" y="3429000"/>
          <p14:tracePt t="52954" x="4019550" y="3429000"/>
          <p14:tracePt t="52973" x="4071938" y="3414713"/>
          <p14:tracePt t="52992" x="4224338" y="3371850"/>
          <p14:tracePt t="53021" x="4281488" y="3367088"/>
          <p14:tracePt t="53041" x="4295775" y="3367088"/>
          <p14:tracePt t="53110" x="4291013" y="3367088"/>
          <p14:tracePt t="53120" x="4291013" y="3371850"/>
          <p14:tracePt t="53618" x="4291013" y="3376613"/>
          <p14:tracePt t="53628" x="4295775" y="3376613"/>
          <p14:tracePt t="53657" x="4305300" y="3376613"/>
          <p14:tracePt t="53677" x="4352925" y="3376613"/>
          <p14:tracePt t="53701" x="4424363" y="3376613"/>
          <p14:tracePt t="53737" x="4429125" y="3376613"/>
          <p14:tracePt t="53751" x="4452938" y="3376613"/>
          <p14:tracePt t="53768" x="4467225" y="3395663"/>
          <p14:tracePt t="53785" x="4476750" y="3400425"/>
          <p14:tracePt t="53801" x="4495800" y="3419475"/>
          <p14:tracePt t="53818" x="4505325" y="3429000"/>
          <p14:tracePt t="53882" x="4491038" y="3429000"/>
          <p14:tracePt t="54069" x="4495800" y="3424238"/>
          <p14:tracePt t="54078" x="4562475" y="3414713"/>
          <p14:tracePt t="54103" x="4676775" y="3395663"/>
          <p14:tracePt t="54118" x="4743450" y="3395663"/>
          <p14:tracePt t="54134" x="4867275" y="3424238"/>
          <p14:tracePt t="54150" x="4938713" y="3457575"/>
          <p14:tracePt t="54167" x="4981575" y="3486150"/>
          <p14:tracePt t="54187" x="4986338" y="3495675"/>
          <p14:tracePt t="54201" x="5005388" y="3505200"/>
          <p14:tracePt t="54470" x="5010150" y="3505200"/>
          <p14:tracePt t="54479" x="5062538" y="3495675"/>
          <p14:tracePt t="54501" x="5167313" y="3476625"/>
          <p14:tracePt t="54519" x="5224463" y="3462338"/>
          <p14:tracePt t="54534" x="5300663" y="3448050"/>
          <p14:tracePt t="54551" x="5329238" y="3448050"/>
          <p14:tracePt t="54568" x="5338763" y="3448050"/>
          <p14:tracePt t="54601" x="5343525" y="3448050"/>
          <p14:tracePt t="54832" x="5357813" y="3462338"/>
          <p14:tracePt t="54851" x="5376863" y="3462338"/>
          <p14:tracePt t="54862" x="5443538" y="3462338"/>
          <p14:tracePt t="54885" x="5548313" y="3462338"/>
          <p14:tracePt t="54901" x="5610225" y="3462338"/>
          <p14:tracePt t="54918" x="5715000" y="3471863"/>
          <p14:tracePt t="54933" x="5791200" y="3514725"/>
          <p14:tracePt t="54951" x="5829300" y="3548063"/>
          <p14:tracePt t="54969" x="5838825" y="3562350"/>
          <p14:tracePt t="54984" x="5843588" y="3571875"/>
          <p14:tracePt t="55037" x="5834063" y="3576638"/>
          <p14:tracePt t="55047" x="5795963" y="3557588"/>
          <p14:tracePt t="55253" x="5800725" y="3557588"/>
          <p14:tracePt t="55263" x="5867400" y="3552825"/>
          <p14:tracePt t="55285" x="5986463" y="3548063"/>
          <p14:tracePt t="55301" x="6043613" y="3538538"/>
          <p14:tracePt t="55317" x="6134100" y="3533775"/>
          <p14:tracePt t="55334" x="6153150" y="3533775"/>
          <p14:tracePt t="55367" x="6157913" y="3533775"/>
          <p14:tracePt t="55399" x="6167438" y="3533775"/>
          <p14:tracePt t="55404" x="6172200" y="3533775"/>
          <p14:tracePt t="55417" x="6181725" y="3533775"/>
          <p14:tracePt t="55870" x="0" y="0"/>
        </p14:tracePtLst>
      </p14:laserTraceLst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B993C81-DBA8-4F95-9883-658DA981E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</p:spPr>
        <p:txBody>
          <a:bodyPr/>
          <a:lstStyle/>
          <a:p>
            <a:pPr algn="ctr"/>
            <a:r>
              <a:rPr lang="en-US" dirty="0"/>
              <a:t>CSP: Algorithms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AA42F45F-6B7A-4922-B335-AACACB5413FD}"/>
              </a:ext>
            </a:extLst>
          </p:cNvPr>
          <p:cNvCxnSpPr/>
          <p:nvPr/>
        </p:nvCxnSpPr>
        <p:spPr>
          <a:xfrm>
            <a:off x="0" y="970384"/>
            <a:ext cx="12192000" cy="0"/>
          </a:xfrm>
          <a:prstGeom prst="line">
            <a:avLst/>
          </a:prstGeom>
          <a:ln w="762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مربع نص 5">
            <a:extLst>
              <a:ext uri="{FF2B5EF4-FFF2-40B4-BE49-F238E27FC236}">
                <a16:creationId xmlns="" xmlns:a16="http://schemas.microsoft.com/office/drawing/2014/main" id="{473D6D75-B408-456C-AE51-A6DB80A53F82}"/>
              </a:ext>
            </a:extLst>
          </p:cNvPr>
          <p:cNvSpPr txBox="1"/>
          <p:nvPr/>
        </p:nvSpPr>
        <p:spPr>
          <a:xfrm>
            <a:off x="289249" y="1042952"/>
            <a:ext cx="11262048" cy="3096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400" dirty="0"/>
              <a:t>Improving backtracking efficiency: </a:t>
            </a:r>
          </a:p>
          <a:p>
            <a:pPr>
              <a:lnSpc>
                <a:spcPct val="150000"/>
              </a:lnSpc>
            </a:pPr>
            <a:r>
              <a:rPr lang="en-US" b="1" dirty="0"/>
              <a:t>	</a:t>
            </a:r>
          </a:p>
          <a:p>
            <a:pPr>
              <a:lnSpc>
                <a:spcPct val="150000"/>
              </a:lnSpc>
            </a:pPr>
            <a:r>
              <a:rPr lang="en-US" b="1" dirty="0"/>
              <a:t>	Q3</a:t>
            </a:r>
            <a:r>
              <a:rPr lang="en-US" dirty="0"/>
              <a:t>\ Can we detect inevitable failure early?		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		o Use </a:t>
            </a:r>
            <a:r>
              <a:rPr lang="en-US" b="1" dirty="0"/>
              <a:t>Forward checking: </a:t>
            </a:r>
          </a:p>
          <a:p>
            <a:pPr>
              <a:lnSpc>
                <a:spcPct val="150000"/>
              </a:lnSpc>
            </a:pPr>
            <a:r>
              <a:rPr lang="en-US" b="1" dirty="0"/>
              <a:t>			- </a:t>
            </a:r>
            <a:r>
              <a:rPr lang="en-US" dirty="0"/>
              <a:t>Keep track of remaining legal values for unassigned variables.</a:t>
            </a:r>
          </a:p>
          <a:p>
            <a:pPr>
              <a:lnSpc>
                <a:spcPct val="150000"/>
              </a:lnSpc>
            </a:pPr>
            <a:r>
              <a:rPr lang="en-US" dirty="0"/>
              <a:t>			- Terminate search when any variable has no legal values.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734D1B6-65CA-43B3-9613-0840E130DBEE}"/>
              </a:ext>
            </a:extLst>
          </p:cNvPr>
          <p:cNvSpPr txBox="1"/>
          <p:nvPr/>
        </p:nvSpPr>
        <p:spPr>
          <a:xfrm>
            <a:off x="1604864" y="5847650"/>
            <a:ext cx="21087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Assign </a:t>
            </a:r>
            <a:r>
              <a:rPr lang="en-US" sz="1600" b="1" i="1" dirty="0"/>
              <a:t>Q</a:t>
            </a:r>
            <a:r>
              <a:rPr lang="en-US" sz="1600" dirty="0"/>
              <a:t> = green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1132BA6B-DCDC-4CE9-921D-0D46CE4E20F4}"/>
              </a:ext>
            </a:extLst>
          </p:cNvPr>
          <p:cNvGrpSpPr/>
          <p:nvPr/>
        </p:nvGrpSpPr>
        <p:grpSpPr>
          <a:xfrm>
            <a:off x="3088432" y="4239873"/>
            <a:ext cx="5663682" cy="1927664"/>
            <a:chOff x="3088432" y="4239873"/>
            <a:chExt cx="5663682" cy="1927664"/>
          </a:xfrm>
        </p:grpSpPr>
        <p:pic>
          <p:nvPicPr>
            <p:cNvPr id="13" name="Picture 12">
              <a:extLst>
                <a:ext uri="{FF2B5EF4-FFF2-40B4-BE49-F238E27FC236}">
                  <a16:creationId xmlns="" xmlns:a16="http://schemas.microsoft.com/office/drawing/2014/main" id="{0E81F063-97AB-418D-B006-AE4B78C358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1990" t="41088" r="8776" b="41223"/>
            <a:stretch/>
          </p:blipFill>
          <p:spPr>
            <a:xfrm>
              <a:off x="3088432" y="4239873"/>
              <a:ext cx="5663682" cy="1927664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36C09DD6-D7BF-47C8-88A8-AFE7050C8275}"/>
                </a:ext>
              </a:extLst>
            </p:cNvPr>
            <p:cNvSpPr txBox="1"/>
            <p:nvPr/>
          </p:nvSpPr>
          <p:spPr>
            <a:xfrm>
              <a:off x="6913984" y="4239873"/>
              <a:ext cx="1278294" cy="68669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29097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767"/>
    </mc:Choice>
    <mc:Fallback xmlns="">
      <p:transition spd="slow" advTm="70767"/>
    </mc:Fallback>
  </mc:AlternateContent>
  <p:timing>
    <p:tnLst>
      <p:par>
        <p:cTn id="1" dur="indefinite" restart="never" nodeType="tmRoot"/>
      </p:par>
    </p:tnLst>
  </p:timing>
  <p:extLst>
    <p:ext uri="{3A86A75C-4F4B-4683-9AE1-C65F6400EC91}">
      <p14:laserTraceLst xmlns:p14="http://schemas.microsoft.com/office/powerpoint/2010/main">
        <p14:tracePtLst>
          <p14:tracePt t="50515" x="6653213" y="3195638"/>
          <p14:tracePt t="50526" x="6619875" y="3200400"/>
          <p14:tracePt t="50552" x="6462713" y="3228975"/>
          <p14:tracePt t="50568" x="6100763" y="3295650"/>
          <p14:tracePt t="50588" x="5976938" y="3314700"/>
          <p14:tracePt t="50602" x="5829300" y="3324225"/>
          <p14:tracePt t="50810" x="5815013" y="3328988"/>
          <p14:tracePt t="50821" x="5710238" y="3367088"/>
          <p14:tracePt t="50836" x="5310188" y="3433763"/>
          <p14:tracePt t="50853" x="4919663" y="3548063"/>
          <p14:tracePt t="50870" x="4781550" y="3571875"/>
          <p14:tracePt t="50885" x="4643438" y="3619500"/>
          <p14:tracePt t="50902" x="4605338" y="3629025"/>
          <p14:tracePt t="51104" x="4595813" y="3629025"/>
          <p14:tracePt t="51113" x="4381500" y="3619500"/>
          <p14:tracePt t="51143" x="3462338" y="3262313"/>
          <p14:tracePt t="51172" x="3052763" y="3105150"/>
          <p14:tracePt t="51187" x="2876550" y="3033713"/>
          <p14:tracePt t="51211" x="2800350" y="3014663"/>
          <p14:tracePt t="51407" x="2790825" y="3014663"/>
          <p14:tracePt t="51417" x="2709863" y="3014663"/>
          <p14:tracePt t="51417" x="2628900" y="3033713"/>
          <p14:tracePt t="51437" x="2500313" y="3067050"/>
          <p14:tracePt t="51456" x="2214563" y="3138488"/>
          <p14:tracePt t="51476" x="2052638" y="3219450"/>
          <p14:tracePt t="51502" x="2024063" y="3257550"/>
          <p14:tracePt t="51535" x="2024063" y="3267075"/>
          <p14:tracePt t="51552" x="2024063" y="3281363"/>
          <p14:tracePt t="51568" x="2019300" y="3290888"/>
          <p14:tracePt t="51790" x="2024063" y="3290888"/>
          <p14:tracePt t="51799" x="2147888" y="3276600"/>
          <p14:tracePt t="51826" x="2505075" y="3276600"/>
          <p14:tracePt t="51857" x="2667000" y="3295650"/>
          <p14:tracePt t="51879" x="2747963" y="3314700"/>
          <p14:tracePt t="51902" x="2762250" y="3314700"/>
          <p14:tracePt t="51919" x="2767013" y="3314700"/>
          <p14:tracePt t="52210" x="2781300" y="3314700"/>
          <p14:tracePt t="52219" x="2824163" y="3309938"/>
          <p14:tracePt t="52239" x="2890838" y="3305175"/>
          <p14:tracePt t="52258" x="2938463" y="3300413"/>
          <p14:tracePt t="52270" x="2957513" y="3300413"/>
          <p14:tracePt t="52284" x="2981325" y="3305175"/>
          <p14:tracePt t="52301" x="3000375" y="3333750"/>
          <p14:tracePt t="52318" x="3024188" y="3357563"/>
          <p14:tracePt t="52337" x="3038475" y="3367088"/>
          <p14:tracePt t="52352" x="3062288" y="3376613"/>
          <p14:tracePt t="52368" x="3067050" y="3371850"/>
          <p14:tracePt t="52562" x="3071813" y="3371850"/>
          <p14:tracePt t="52572" x="3086100" y="3371850"/>
          <p14:tracePt t="52585" x="3138488" y="3371850"/>
          <p14:tracePt t="52610" x="3524250" y="3352800"/>
          <p14:tracePt t="52641" x="3805238" y="3343275"/>
          <p14:tracePt t="52661" x="3962400" y="3381375"/>
          <p14:tracePt t="52685" x="3995738" y="3409950"/>
          <p14:tracePt t="52701" x="4000500" y="3424238"/>
          <p14:tracePt t="52719" x="4000500" y="3429000"/>
          <p14:tracePt t="52943" x="4005263" y="3429000"/>
          <p14:tracePt t="52954" x="4019550" y="3429000"/>
          <p14:tracePt t="52973" x="4071938" y="3414713"/>
          <p14:tracePt t="52992" x="4224338" y="3371850"/>
          <p14:tracePt t="53021" x="4281488" y="3367088"/>
          <p14:tracePt t="53041" x="4295775" y="3367088"/>
          <p14:tracePt t="53110" x="4291013" y="3367088"/>
          <p14:tracePt t="53120" x="4291013" y="3371850"/>
          <p14:tracePt t="53618" x="4291013" y="3376613"/>
          <p14:tracePt t="53628" x="4295775" y="3376613"/>
          <p14:tracePt t="53657" x="4305300" y="3376613"/>
          <p14:tracePt t="53677" x="4352925" y="3376613"/>
          <p14:tracePt t="53701" x="4424363" y="3376613"/>
          <p14:tracePt t="53737" x="4429125" y="3376613"/>
          <p14:tracePt t="53751" x="4452938" y="3376613"/>
          <p14:tracePt t="53768" x="4467225" y="3395663"/>
          <p14:tracePt t="53785" x="4476750" y="3400425"/>
          <p14:tracePt t="53801" x="4495800" y="3419475"/>
          <p14:tracePt t="53818" x="4505325" y="3429000"/>
          <p14:tracePt t="53882" x="4491038" y="3429000"/>
          <p14:tracePt t="54069" x="4495800" y="3424238"/>
          <p14:tracePt t="54078" x="4562475" y="3414713"/>
          <p14:tracePt t="54103" x="4676775" y="3395663"/>
          <p14:tracePt t="54118" x="4743450" y="3395663"/>
          <p14:tracePt t="54134" x="4867275" y="3424238"/>
          <p14:tracePt t="54150" x="4938713" y="3457575"/>
          <p14:tracePt t="54167" x="4981575" y="3486150"/>
          <p14:tracePt t="54187" x="4986338" y="3495675"/>
          <p14:tracePt t="54201" x="5005388" y="3505200"/>
          <p14:tracePt t="54470" x="5010150" y="3505200"/>
          <p14:tracePt t="54479" x="5062538" y="3495675"/>
          <p14:tracePt t="54501" x="5167313" y="3476625"/>
          <p14:tracePt t="54519" x="5224463" y="3462338"/>
          <p14:tracePt t="54534" x="5300663" y="3448050"/>
          <p14:tracePt t="54551" x="5329238" y="3448050"/>
          <p14:tracePt t="54568" x="5338763" y="3448050"/>
          <p14:tracePt t="54601" x="5343525" y="3448050"/>
          <p14:tracePt t="54832" x="5357813" y="3462338"/>
          <p14:tracePt t="54851" x="5376863" y="3462338"/>
          <p14:tracePt t="54862" x="5443538" y="3462338"/>
          <p14:tracePt t="54885" x="5548313" y="3462338"/>
          <p14:tracePt t="54901" x="5610225" y="3462338"/>
          <p14:tracePt t="54918" x="5715000" y="3471863"/>
          <p14:tracePt t="54933" x="5791200" y="3514725"/>
          <p14:tracePt t="54951" x="5829300" y="3548063"/>
          <p14:tracePt t="54969" x="5838825" y="3562350"/>
          <p14:tracePt t="54984" x="5843588" y="3571875"/>
          <p14:tracePt t="55037" x="5834063" y="3576638"/>
          <p14:tracePt t="55047" x="5795963" y="3557588"/>
          <p14:tracePt t="55253" x="5800725" y="3557588"/>
          <p14:tracePt t="55263" x="5867400" y="3552825"/>
          <p14:tracePt t="55285" x="5986463" y="3548063"/>
          <p14:tracePt t="55301" x="6043613" y="3538538"/>
          <p14:tracePt t="55317" x="6134100" y="3533775"/>
          <p14:tracePt t="55334" x="6153150" y="3533775"/>
          <p14:tracePt t="55367" x="6157913" y="3533775"/>
          <p14:tracePt t="55399" x="6167438" y="3533775"/>
          <p14:tracePt t="55404" x="6172200" y="3533775"/>
          <p14:tracePt t="55417" x="6181725" y="3533775"/>
          <p14:tracePt t="55870" x="0" y="0"/>
        </p14:tracePtLst>
      </p14:laserTraceLst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B993C81-DBA8-4F95-9883-658DA981E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</p:spPr>
        <p:txBody>
          <a:bodyPr/>
          <a:lstStyle/>
          <a:p>
            <a:pPr algn="ctr"/>
            <a:r>
              <a:rPr lang="en-US" dirty="0"/>
              <a:t>CSP: Algorithms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AA42F45F-6B7A-4922-B335-AACACB5413FD}"/>
              </a:ext>
            </a:extLst>
          </p:cNvPr>
          <p:cNvCxnSpPr/>
          <p:nvPr/>
        </p:nvCxnSpPr>
        <p:spPr>
          <a:xfrm>
            <a:off x="0" y="970384"/>
            <a:ext cx="12192000" cy="0"/>
          </a:xfrm>
          <a:prstGeom prst="line">
            <a:avLst/>
          </a:prstGeom>
          <a:ln w="762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مربع نص 5">
            <a:extLst>
              <a:ext uri="{FF2B5EF4-FFF2-40B4-BE49-F238E27FC236}">
                <a16:creationId xmlns="" xmlns:a16="http://schemas.microsoft.com/office/drawing/2014/main" id="{473D6D75-B408-456C-AE51-A6DB80A53F82}"/>
              </a:ext>
            </a:extLst>
          </p:cNvPr>
          <p:cNvSpPr txBox="1"/>
          <p:nvPr/>
        </p:nvSpPr>
        <p:spPr>
          <a:xfrm>
            <a:off x="289249" y="1042952"/>
            <a:ext cx="11262048" cy="3096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400" dirty="0"/>
              <a:t>Improving backtracking efficiency: </a:t>
            </a:r>
          </a:p>
          <a:p>
            <a:pPr>
              <a:lnSpc>
                <a:spcPct val="150000"/>
              </a:lnSpc>
            </a:pPr>
            <a:r>
              <a:rPr lang="en-US" b="1" dirty="0"/>
              <a:t>	</a:t>
            </a:r>
          </a:p>
          <a:p>
            <a:pPr>
              <a:lnSpc>
                <a:spcPct val="150000"/>
              </a:lnSpc>
            </a:pPr>
            <a:r>
              <a:rPr lang="en-US" b="1" dirty="0"/>
              <a:t>	Q3</a:t>
            </a:r>
            <a:r>
              <a:rPr lang="en-US" dirty="0"/>
              <a:t>\ Can we detect inevitable failure early?		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		o Use </a:t>
            </a:r>
            <a:r>
              <a:rPr lang="en-US" b="1" dirty="0"/>
              <a:t>Forward checking: </a:t>
            </a:r>
          </a:p>
          <a:p>
            <a:pPr>
              <a:lnSpc>
                <a:spcPct val="150000"/>
              </a:lnSpc>
            </a:pPr>
            <a:r>
              <a:rPr lang="en-US" b="1" dirty="0"/>
              <a:t>			- </a:t>
            </a:r>
            <a:r>
              <a:rPr lang="en-US" dirty="0"/>
              <a:t>Keep track of remaining legal values for unassigned variables.</a:t>
            </a:r>
          </a:p>
          <a:p>
            <a:pPr>
              <a:lnSpc>
                <a:spcPct val="150000"/>
              </a:lnSpc>
            </a:pPr>
            <a:r>
              <a:rPr lang="en-US" dirty="0"/>
              <a:t>			- Terminate search when any variable has no legal values.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0E81F063-97AB-418D-B006-AE4B78C3587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1990" t="41088" r="8776" b="37551"/>
          <a:stretch/>
        </p:blipFill>
        <p:spPr>
          <a:xfrm>
            <a:off x="3264159" y="4320595"/>
            <a:ext cx="5663682" cy="232774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60C0992-6013-417D-8C90-C60B70A9EF0B}"/>
              </a:ext>
            </a:extLst>
          </p:cNvPr>
          <p:cNvSpPr txBox="1"/>
          <p:nvPr/>
        </p:nvSpPr>
        <p:spPr>
          <a:xfrm>
            <a:off x="2332651" y="6211544"/>
            <a:ext cx="21087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If V = blue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0390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767"/>
    </mc:Choice>
    <mc:Fallback xmlns="">
      <p:transition spd="slow" advTm="70767"/>
    </mc:Fallback>
  </mc:AlternateContent>
  <p:timing>
    <p:tnLst>
      <p:par>
        <p:cTn id="1" dur="indefinite" restart="never" nodeType="tmRoot"/>
      </p:par>
    </p:tnLst>
  </p:timing>
  <p:extLst>
    <p:ext uri="{3A86A75C-4F4B-4683-9AE1-C65F6400EC91}">
      <p14:laserTraceLst xmlns:p14="http://schemas.microsoft.com/office/powerpoint/2010/main">
        <p14:tracePtLst>
          <p14:tracePt t="50515" x="6653213" y="3195638"/>
          <p14:tracePt t="50526" x="6619875" y="3200400"/>
          <p14:tracePt t="50552" x="6462713" y="3228975"/>
          <p14:tracePt t="50568" x="6100763" y="3295650"/>
          <p14:tracePt t="50588" x="5976938" y="3314700"/>
          <p14:tracePt t="50602" x="5829300" y="3324225"/>
          <p14:tracePt t="50810" x="5815013" y="3328988"/>
          <p14:tracePt t="50821" x="5710238" y="3367088"/>
          <p14:tracePt t="50836" x="5310188" y="3433763"/>
          <p14:tracePt t="50853" x="4919663" y="3548063"/>
          <p14:tracePt t="50870" x="4781550" y="3571875"/>
          <p14:tracePt t="50885" x="4643438" y="3619500"/>
          <p14:tracePt t="50902" x="4605338" y="3629025"/>
          <p14:tracePt t="51104" x="4595813" y="3629025"/>
          <p14:tracePt t="51113" x="4381500" y="3619500"/>
          <p14:tracePt t="51143" x="3462338" y="3262313"/>
          <p14:tracePt t="51172" x="3052763" y="3105150"/>
          <p14:tracePt t="51187" x="2876550" y="3033713"/>
          <p14:tracePt t="51211" x="2800350" y="3014663"/>
          <p14:tracePt t="51407" x="2790825" y="3014663"/>
          <p14:tracePt t="51417" x="2709863" y="3014663"/>
          <p14:tracePt t="51417" x="2628900" y="3033713"/>
          <p14:tracePt t="51437" x="2500313" y="3067050"/>
          <p14:tracePt t="51456" x="2214563" y="3138488"/>
          <p14:tracePt t="51476" x="2052638" y="3219450"/>
          <p14:tracePt t="51502" x="2024063" y="3257550"/>
          <p14:tracePt t="51535" x="2024063" y="3267075"/>
          <p14:tracePt t="51552" x="2024063" y="3281363"/>
          <p14:tracePt t="51568" x="2019300" y="3290888"/>
          <p14:tracePt t="51790" x="2024063" y="3290888"/>
          <p14:tracePt t="51799" x="2147888" y="3276600"/>
          <p14:tracePt t="51826" x="2505075" y="3276600"/>
          <p14:tracePt t="51857" x="2667000" y="3295650"/>
          <p14:tracePt t="51879" x="2747963" y="3314700"/>
          <p14:tracePt t="51902" x="2762250" y="3314700"/>
          <p14:tracePt t="51919" x="2767013" y="3314700"/>
          <p14:tracePt t="52210" x="2781300" y="3314700"/>
          <p14:tracePt t="52219" x="2824163" y="3309938"/>
          <p14:tracePt t="52239" x="2890838" y="3305175"/>
          <p14:tracePt t="52258" x="2938463" y="3300413"/>
          <p14:tracePt t="52270" x="2957513" y="3300413"/>
          <p14:tracePt t="52284" x="2981325" y="3305175"/>
          <p14:tracePt t="52301" x="3000375" y="3333750"/>
          <p14:tracePt t="52318" x="3024188" y="3357563"/>
          <p14:tracePt t="52337" x="3038475" y="3367088"/>
          <p14:tracePt t="52352" x="3062288" y="3376613"/>
          <p14:tracePt t="52368" x="3067050" y="3371850"/>
          <p14:tracePt t="52562" x="3071813" y="3371850"/>
          <p14:tracePt t="52572" x="3086100" y="3371850"/>
          <p14:tracePt t="52585" x="3138488" y="3371850"/>
          <p14:tracePt t="52610" x="3524250" y="3352800"/>
          <p14:tracePt t="52641" x="3805238" y="3343275"/>
          <p14:tracePt t="52661" x="3962400" y="3381375"/>
          <p14:tracePt t="52685" x="3995738" y="3409950"/>
          <p14:tracePt t="52701" x="4000500" y="3424238"/>
          <p14:tracePt t="52719" x="4000500" y="3429000"/>
          <p14:tracePt t="52943" x="4005263" y="3429000"/>
          <p14:tracePt t="52954" x="4019550" y="3429000"/>
          <p14:tracePt t="52973" x="4071938" y="3414713"/>
          <p14:tracePt t="52992" x="4224338" y="3371850"/>
          <p14:tracePt t="53021" x="4281488" y="3367088"/>
          <p14:tracePt t="53041" x="4295775" y="3367088"/>
          <p14:tracePt t="53110" x="4291013" y="3367088"/>
          <p14:tracePt t="53120" x="4291013" y="3371850"/>
          <p14:tracePt t="53618" x="4291013" y="3376613"/>
          <p14:tracePt t="53628" x="4295775" y="3376613"/>
          <p14:tracePt t="53657" x="4305300" y="3376613"/>
          <p14:tracePt t="53677" x="4352925" y="3376613"/>
          <p14:tracePt t="53701" x="4424363" y="3376613"/>
          <p14:tracePt t="53737" x="4429125" y="3376613"/>
          <p14:tracePt t="53751" x="4452938" y="3376613"/>
          <p14:tracePt t="53768" x="4467225" y="3395663"/>
          <p14:tracePt t="53785" x="4476750" y="3400425"/>
          <p14:tracePt t="53801" x="4495800" y="3419475"/>
          <p14:tracePt t="53818" x="4505325" y="3429000"/>
          <p14:tracePt t="53882" x="4491038" y="3429000"/>
          <p14:tracePt t="54069" x="4495800" y="3424238"/>
          <p14:tracePt t="54078" x="4562475" y="3414713"/>
          <p14:tracePt t="54103" x="4676775" y="3395663"/>
          <p14:tracePt t="54118" x="4743450" y="3395663"/>
          <p14:tracePt t="54134" x="4867275" y="3424238"/>
          <p14:tracePt t="54150" x="4938713" y="3457575"/>
          <p14:tracePt t="54167" x="4981575" y="3486150"/>
          <p14:tracePt t="54187" x="4986338" y="3495675"/>
          <p14:tracePt t="54201" x="5005388" y="3505200"/>
          <p14:tracePt t="54470" x="5010150" y="3505200"/>
          <p14:tracePt t="54479" x="5062538" y="3495675"/>
          <p14:tracePt t="54501" x="5167313" y="3476625"/>
          <p14:tracePt t="54519" x="5224463" y="3462338"/>
          <p14:tracePt t="54534" x="5300663" y="3448050"/>
          <p14:tracePt t="54551" x="5329238" y="3448050"/>
          <p14:tracePt t="54568" x="5338763" y="3448050"/>
          <p14:tracePt t="54601" x="5343525" y="3448050"/>
          <p14:tracePt t="54832" x="5357813" y="3462338"/>
          <p14:tracePt t="54851" x="5376863" y="3462338"/>
          <p14:tracePt t="54862" x="5443538" y="3462338"/>
          <p14:tracePt t="54885" x="5548313" y="3462338"/>
          <p14:tracePt t="54901" x="5610225" y="3462338"/>
          <p14:tracePt t="54918" x="5715000" y="3471863"/>
          <p14:tracePt t="54933" x="5791200" y="3514725"/>
          <p14:tracePt t="54951" x="5829300" y="3548063"/>
          <p14:tracePt t="54969" x="5838825" y="3562350"/>
          <p14:tracePt t="54984" x="5843588" y="3571875"/>
          <p14:tracePt t="55037" x="5834063" y="3576638"/>
          <p14:tracePt t="55047" x="5795963" y="3557588"/>
          <p14:tracePt t="55253" x="5800725" y="3557588"/>
          <p14:tracePt t="55263" x="5867400" y="3552825"/>
          <p14:tracePt t="55285" x="5986463" y="3548063"/>
          <p14:tracePt t="55301" x="6043613" y="3538538"/>
          <p14:tracePt t="55317" x="6134100" y="3533775"/>
          <p14:tracePt t="55334" x="6153150" y="3533775"/>
          <p14:tracePt t="55367" x="6157913" y="3533775"/>
          <p14:tracePt t="55399" x="6167438" y="3533775"/>
          <p14:tracePt t="55404" x="6172200" y="3533775"/>
          <p14:tracePt t="55417" x="6181725" y="3533775"/>
          <p14:tracePt t="55870" x="0" y="0"/>
        </p14:tracePtLst>
      </p14:laserTraceLst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B993C81-DBA8-4F95-9883-658DA981E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</p:spPr>
        <p:txBody>
          <a:bodyPr/>
          <a:lstStyle/>
          <a:p>
            <a:pPr algn="ctr"/>
            <a:r>
              <a:rPr lang="en-US" dirty="0"/>
              <a:t>CSP: Algorithms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AA42F45F-6B7A-4922-B335-AACACB5413FD}"/>
              </a:ext>
            </a:extLst>
          </p:cNvPr>
          <p:cNvCxnSpPr/>
          <p:nvPr/>
        </p:nvCxnSpPr>
        <p:spPr>
          <a:xfrm>
            <a:off x="0" y="970384"/>
            <a:ext cx="12192000" cy="0"/>
          </a:xfrm>
          <a:prstGeom prst="line">
            <a:avLst/>
          </a:prstGeom>
          <a:ln w="762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مربع نص 5">
            <a:extLst>
              <a:ext uri="{FF2B5EF4-FFF2-40B4-BE49-F238E27FC236}">
                <a16:creationId xmlns="" xmlns:a16="http://schemas.microsoft.com/office/drawing/2014/main" id="{473D6D75-B408-456C-AE51-A6DB80A53F82}"/>
              </a:ext>
            </a:extLst>
          </p:cNvPr>
          <p:cNvSpPr txBox="1"/>
          <p:nvPr/>
        </p:nvSpPr>
        <p:spPr>
          <a:xfrm>
            <a:off x="289249" y="1042952"/>
            <a:ext cx="1126204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400" dirty="0"/>
              <a:t>Improving backtracking efficiency: </a:t>
            </a:r>
          </a:p>
          <a:p>
            <a:pPr>
              <a:lnSpc>
                <a:spcPct val="150000"/>
              </a:lnSpc>
            </a:pPr>
            <a:r>
              <a:rPr lang="en-US" b="1" dirty="0"/>
              <a:t>	Q3</a:t>
            </a:r>
            <a:r>
              <a:rPr lang="en-US" dirty="0"/>
              <a:t>\ Can we detect inevitable failure early?		</a:t>
            </a:r>
          </a:p>
          <a:p>
            <a:pPr>
              <a:lnSpc>
                <a:spcPct val="150000"/>
              </a:lnSpc>
            </a:pPr>
            <a:r>
              <a:rPr lang="en-US" dirty="0"/>
              <a:t>		o </a:t>
            </a:r>
            <a:r>
              <a:rPr lang="en-US" b="1" dirty="0"/>
              <a:t>Constraint Propagation</a:t>
            </a:r>
            <a:r>
              <a:rPr lang="en-US" dirty="0"/>
              <a:t>:</a:t>
            </a:r>
            <a:r>
              <a:rPr lang="en-US" b="1" dirty="0"/>
              <a:t> </a:t>
            </a:r>
          </a:p>
          <a:p>
            <a:pPr>
              <a:lnSpc>
                <a:spcPct val="150000"/>
              </a:lnSpc>
            </a:pPr>
            <a:r>
              <a:rPr lang="en-US" b="1" dirty="0"/>
              <a:t>		          - </a:t>
            </a:r>
            <a:r>
              <a:rPr lang="en-US" dirty="0"/>
              <a:t>Forward Checking doesn’t provide detection for all failures.</a:t>
            </a:r>
          </a:p>
          <a:p>
            <a:pPr>
              <a:lnSpc>
                <a:spcPct val="150000"/>
              </a:lnSpc>
            </a:pPr>
            <a:r>
              <a:rPr lang="en-US" dirty="0"/>
              <a:t>		          - Constraint Propagation repeatedly enforces constraints locally.</a:t>
            </a:r>
          </a:p>
          <a:p>
            <a:pPr>
              <a:lnSpc>
                <a:spcPct val="150000"/>
              </a:lnSpc>
            </a:pPr>
            <a:r>
              <a:rPr lang="en-US" dirty="0"/>
              <a:t>		          - The method is called </a:t>
            </a:r>
            <a:r>
              <a:rPr lang="en-US" b="1" dirty="0"/>
              <a:t>Arc Consistency</a:t>
            </a:r>
            <a:r>
              <a:rPr lang="en-US" dirty="0"/>
              <a:t>.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r>
              <a:rPr lang="en-US" i="1" dirty="0"/>
              <a:t>			* X      Y </a:t>
            </a:r>
            <a:r>
              <a:rPr lang="en-US" dirty="0"/>
              <a:t>is consistent </a:t>
            </a:r>
            <a:r>
              <a:rPr lang="en-US" dirty="0" err="1"/>
              <a:t>iff</a:t>
            </a:r>
            <a:r>
              <a:rPr lang="en-US" dirty="0"/>
              <a:t> </a:t>
            </a:r>
          </a:p>
          <a:p>
            <a:r>
              <a:rPr lang="en-US" dirty="0"/>
              <a:t>				for </a:t>
            </a:r>
            <a:r>
              <a:rPr lang="en-US" i="1" dirty="0"/>
              <a:t>every </a:t>
            </a:r>
            <a:r>
              <a:rPr lang="en-US" dirty="0"/>
              <a:t>value of </a:t>
            </a:r>
            <a:r>
              <a:rPr lang="en-US" i="1" dirty="0"/>
              <a:t>X </a:t>
            </a:r>
            <a:r>
              <a:rPr lang="en-US" dirty="0"/>
              <a:t>there is </a:t>
            </a:r>
            <a:r>
              <a:rPr lang="en-US" i="1" dirty="0"/>
              <a:t>some </a:t>
            </a:r>
            <a:r>
              <a:rPr lang="en-US" dirty="0"/>
              <a:t>allowed value of </a:t>
            </a:r>
            <a:r>
              <a:rPr lang="en-US" i="1" dirty="0"/>
              <a:t>Y. </a:t>
            </a:r>
          </a:p>
          <a:p>
            <a:r>
              <a:rPr lang="en-US" i="1" dirty="0"/>
              <a:t>			* SA      </a:t>
            </a:r>
            <a:r>
              <a:rPr lang="en-US" i="1" dirty="0" smtClean="0"/>
              <a:t> NSW </a:t>
            </a:r>
            <a:r>
              <a:rPr lang="en-US" dirty="0"/>
              <a:t>is consistent </a:t>
            </a:r>
            <a:r>
              <a:rPr lang="en-US" dirty="0" err="1"/>
              <a:t>iff</a:t>
            </a:r>
            <a:r>
              <a:rPr lang="en-US" dirty="0"/>
              <a:t> </a:t>
            </a:r>
          </a:p>
          <a:p>
            <a:r>
              <a:rPr lang="en-US" dirty="0"/>
              <a:t>				SA = blue and NSW = red</a:t>
            </a:r>
            <a:endParaRPr lang="en-US" i="1" dirty="0"/>
          </a:p>
          <a:p>
            <a:endParaRPr lang="en-US" i="1" dirty="0"/>
          </a:p>
          <a:p>
            <a:endParaRPr lang="en-US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="" xmlns:a16="http://schemas.microsoft.com/office/drawing/2014/main" id="{36D29FFB-BBAD-45DF-9781-6CB56819EE49}"/>
              </a:ext>
            </a:extLst>
          </p:cNvPr>
          <p:cNvCxnSpPr/>
          <p:nvPr/>
        </p:nvCxnSpPr>
        <p:spPr>
          <a:xfrm>
            <a:off x="3433665" y="4254759"/>
            <a:ext cx="27058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="" xmlns:a16="http://schemas.microsoft.com/office/drawing/2014/main" id="{D32BC57F-BDA3-4219-AEAC-7515F527D46F}"/>
              </a:ext>
            </a:extLst>
          </p:cNvPr>
          <p:cNvCxnSpPr/>
          <p:nvPr/>
        </p:nvCxnSpPr>
        <p:spPr>
          <a:xfrm>
            <a:off x="3568958" y="4799044"/>
            <a:ext cx="27058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058333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767"/>
    </mc:Choice>
    <mc:Fallback xmlns="">
      <p:transition spd="slow" advTm="707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>
    <p:ext uri="{3A86A75C-4F4B-4683-9AE1-C65F6400EC91}">
      <p14:laserTraceLst xmlns:p14="http://schemas.microsoft.com/office/powerpoint/2010/main">
        <p14:tracePtLst>
          <p14:tracePt t="50515" x="6653213" y="3195638"/>
          <p14:tracePt t="50526" x="6619875" y="3200400"/>
          <p14:tracePt t="50552" x="6462713" y="3228975"/>
          <p14:tracePt t="50568" x="6100763" y="3295650"/>
          <p14:tracePt t="50588" x="5976938" y="3314700"/>
          <p14:tracePt t="50602" x="5829300" y="3324225"/>
          <p14:tracePt t="50810" x="5815013" y="3328988"/>
          <p14:tracePt t="50821" x="5710238" y="3367088"/>
          <p14:tracePt t="50836" x="5310188" y="3433763"/>
          <p14:tracePt t="50853" x="4919663" y="3548063"/>
          <p14:tracePt t="50870" x="4781550" y="3571875"/>
          <p14:tracePt t="50885" x="4643438" y="3619500"/>
          <p14:tracePt t="50902" x="4605338" y="3629025"/>
          <p14:tracePt t="51104" x="4595813" y="3629025"/>
          <p14:tracePt t="51113" x="4381500" y="3619500"/>
          <p14:tracePt t="51143" x="3462338" y="3262313"/>
          <p14:tracePt t="51172" x="3052763" y="3105150"/>
          <p14:tracePt t="51187" x="2876550" y="3033713"/>
          <p14:tracePt t="51211" x="2800350" y="3014663"/>
          <p14:tracePt t="51407" x="2790825" y="3014663"/>
          <p14:tracePt t="51417" x="2709863" y="3014663"/>
          <p14:tracePt t="51417" x="2628900" y="3033713"/>
          <p14:tracePt t="51437" x="2500313" y="3067050"/>
          <p14:tracePt t="51456" x="2214563" y="3138488"/>
          <p14:tracePt t="51476" x="2052638" y="3219450"/>
          <p14:tracePt t="51502" x="2024063" y="3257550"/>
          <p14:tracePt t="51535" x="2024063" y="3267075"/>
          <p14:tracePt t="51552" x="2024063" y="3281363"/>
          <p14:tracePt t="51568" x="2019300" y="3290888"/>
          <p14:tracePt t="51790" x="2024063" y="3290888"/>
          <p14:tracePt t="51799" x="2147888" y="3276600"/>
          <p14:tracePt t="51826" x="2505075" y="3276600"/>
          <p14:tracePt t="51857" x="2667000" y="3295650"/>
          <p14:tracePt t="51879" x="2747963" y="3314700"/>
          <p14:tracePt t="51902" x="2762250" y="3314700"/>
          <p14:tracePt t="51919" x="2767013" y="3314700"/>
          <p14:tracePt t="52210" x="2781300" y="3314700"/>
          <p14:tracePt t="52219" x="2824163" y="3309938"/>
          <p14:tracePt t="52239" x="2890838" y="3305175"/>
          <p14:tracePt t="52258" x="2938463" y="3300413"/>
          <p14:tracePt t="52270" x="2957513" y="3300413"/>
          <p14:tracePt t="52284" x="2981325" y="3305175"/>
          <p14:tracePt t="52301" x="3000375" y="3333750"/>
          <p14:tracePt t="52318" x="3024188" y="3357563"/>
          <p14:tracePt t="52337" x="3038475" y="3367088"/>
          <p14:tracePt t="52352" x="3062288" y="3376613"/>
          <p14:tracePt t="52368" x="3067050" y="3371850"/>
          <p14:tracePt t="52562" x="3071813" y="3371850"/>
          <p14:tracePt t="52572" x="3086100" y="3371850"/>
          <p14:tracePt t="52585" x="3138488" y="3371850"/>
          <p14:tracePt t="52610" x="3524250" y="3352800"/>
          <p14:tracePt t="52641" x="3805238" y="3343275"/>
          <p14:tracePt t="52661" x="3962400" y="3381375"/>
          <p14:tracePt t="52685" x="3995738" y="3409950"/>
          <p14:tracePt t="52701" x="4000500" y="3424238"/>
          <p14:tracePt t="52719" x="4000500" y="3429000"/>
          <p14:tracePt t="52943" x="4005263" y="3429000"/>
          <p14:tracePt t="52954" x="4019550" y="3429000"/>
          <p14:tracePt t="52973" x="4071938" y="3414713"/>
          <p14:tracePt t="52992" x="4224338" y="3371850"/>
          <p14:tracePt t="53021" x="4281488" y="3367088"/>
          <p14:tracePt t="53041" x="4295775" y="3367088"/>
          <p14:tracePt t="53110" x="4291013" y="3367088"/>
          <p14:tracePt t="53120" x="4291013" y="3371850"/>
          <p14:tracePt t="53618" x="4291013" y="3376613"/>
          <p14:tracePt t="53628" x="4295775" y="3376613"/>
          <p14:tracePt t="53657" x="4305300" y="3376613"/>
          <p14:tracePt t="53677" x="4352925" y="3376613"/>
          <p14:tracePt t="53701" x="4424363" y="3376613"/>
          <p14:tracePt t="53737" x="4429125" y="3376613"/>
          <p14:tracePt t="53751" x="4452938" y="3376613"/>
          <p14:tracePt t="53768" x="4467225" y="3395663"/>
          <p14:tracePt t="53785" x="4476750" y="3400425"/>
          <p14:tracePt t="53801" x="4495800" y="3419475"/>
          <p14:tracePt t="53818" x="4505325" y="3429000"/>
          <p14:tracePt t="53882" x="4491038" y="3429000"/>
          <p14:tracePt t="54069" x="4495800" y="3424238"/>
          <p14:tracePt t="54078" x="4562475" y="3414713"/>
          <p14:tracePt t="54103" x="4676775" y="3395663"/>
          <p14:tracePt t="54118" x="4743450" y="3395663"/>
          <p14:tracePt t="54134" x="4867275" y="3424238"/>
          <p14:tracePt t="54150" x="4938713" y="3457575"/>
          <p14:tracePt t="54167" x="4981575" y="3486150"/>
          <p14:tracePt t="54187" x="4986338" y="3495675"/>
          <p14:tracePt t="54201" x="5005388" y="3505200"/>
          <p14:tracePt t="54470" x="5010150" y="3505200"/>
          <p14:tracePt t="54479" x="5062538" y="3495675"/>
          <p14:tracePt t="54501" x="5167313" y="3476625"/>
          <p14:tracePt t="54519" x="5224463" y="3462338"/>
          <p14:tracePt t="54534" x="5300663" y="3448050"/>
          <p14:tracePt t="54551" x="5329238" y="3448050"/>
          <p14:tracePt t="54568" x="5338763" y="3448050"/>
          <p14:tracePt t="54601" x="5343525" y="3448050"/>
          <p14:tracePt t="54832" x="5357813" y="3462338"/>
          <p14:tracePt t="54851" x="5376863" y="3462338"/>
          <p14:tracePt t="54862" x="5443538" y="3462338"/>
          <p14:tracePt t="54885" x="5548313" y="3462338"/>
          <p14:tracePt t="54901" x="5610225" y="3462338"/>
          <p14:tracePt t="54918" x="5715000" y="3471863"/>
          <p14:tracePt t="54933" x="5791200" y="3514725"/>
          <p14:tracePt t="54951" x="5829300" y="3548063"/>
          <p14:tracePt t="54969" x="5838825" y="3562350"/>
          <p14:tracePt t="54984" x="5843588" y="3571875"/>
          <p14:tracePt t="55037" x="5834063" y="3576638"/>
          <p14:tracePt t="55047" x="5795963" y="3557588"/>
          <p14:tracePt t="55253" x="5800725" y="3557588"/>
          <p14:tracePt t="55263" x="5867400" y="3552825"/>
          <p14:tracePt t="55285" x="5986463" y="3548063"/>
          <p14:tracePt t="55301" x="6043613" y="3538538"/>
          <p14:tracePt t="55317" x="6134100" y="3533775"/>
          <p14:tracePt t="55334" x="6153150" y="3533775"/>
          <p14:tracePt t="55367" x="6157913" y="3533775"/>
          <p14:tracePt t="55399" x="6167438" y="3533775"/>
          <p14:tracePt t="55404" x="6172200" y="3533775"/>
          <p14:tracePt t="55417" x="6181725" y="3533775"/>
          <p14:tracePt t="55870" x="0" y="0"/>
        </p14:tracePtLst>
      </p14:laserTraceLst>
    </p:ext>
  </p:extLs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B993C81-DBA8-4F95-9883-658DA981E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</p:spPr>
        <p:txBody>
          <a:bodyPr/>
          <a:lstStyle/>
          <a:p>
            <a:pPr algn="ctr"/>
            <a:r>
              <a:rPr lang="en-US" dirty="0"/>
              <a:t>CSP: Algorithms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AA42F45F-6B7A-4922-B335-AACACB5413FD}"/>
              </a:ext>
            </a:extLst>
          </p:cNvPr>
          <p:cNvCxnSpPr/>
          <p:nvPr/>
        </p:nvCxnSpPr>
        <p:spPr>
          <a:xfrm>
            <a:off x="0" y="970384"/>
            <a:ext cx="12192000" cy="0"/>
          </a:xfrm>
          <a:prstGeom prst="line">
            <a:avLst/>
          </a:prstGeom>
          <a:ln w="762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مربع نص 5">
            <a:extLst>
              <a:ext uri="{FF2B5EF4-FFF2-40B4-BE49-F238E27FC236}">
                <a16:creationId xmlns="" xmlns:a16="http://schemas.microsoft.com/office/drawing/2014/main" id="{473D6D75-B408-456C-AE51-A6DB80A53F82}"/>
              </a:ext>
            </a:extLst>
          </p:cNvPr>
          <p:cNvSpPr txBox="1"/>
          <p:nvPr/>
        </p:nvSpPr>
        <p:spPr>
          <a:xfrm>
            <a:off x="289249" y="819014"/>
            <a:ext cx="11262048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400" dirty="0"/>
              <a:t>Improving backtracking efficiency: </a:t>
            </a:r>
          </a:p>
          <a:p>
            <a:pPr>
              <a:lnSpc>
                <a:spcPct val="150000"/>
              </a:lnSpc>
            </a:pPr>
            <a:r>
              <a:rPr lang="en-US" b="1" dirty="0"/>
              <a:t>	Arc Consistency</a:t>
            </a:r>
            <a:r>
              <a:rPr lang="en-US" dirty="0"/>
              <a:t>.</a:t>
            </a:r>
          </a:p>
          <a:p>
            <a:r>
              <a:rPr lang="en-US" i="1" dirty="0" smtClean="0"/>
              <a:t>                   	* </a:t>
            </a:r>
            <a:r>
              <a:rPr lang="en-US" b="1" i="1" dirty="0" smtClean="0"/>
              <a:t>SA</a:t>
            </a:r>
            <a:r>
              <a:rPr lang="en-US" i="1" dirty="0" smtClean="0"/>
              <a:t>      </a:t>
            </a:r>
            <a:r>
              <a:rPr lang="en-US" b="1" i="1" dirty="0" smtClean="0"/>
              <a:t>NSW</a:t>
            </a:r>
            <a:r>
              <a:rPr lang="en-US" i="1" dirty="0" smtClean="0"/>
              <a:t> </a:t>
            </a:r>
            <a:r>
              <a:rPr lang="en-US" dirty="0" smtClean="0"/>
              <a:t>is consistent </a:t>
            </a:r>
            <a:r>
              <a:rPr lang="en-US" dirty="0" err="1" smtClean="0"/>
              <a:t>iff</a:t>
            </a:r>
            <a:r>
              <a:rPr lang="en-US" dirty="0" smtClean="0"/>
              <a:t> </a:t>
            </a:r>
          </a:p>
          <a:p>
            <a:r>
              <a:rPr lang="en-US" dirty="0" smtClean="0"/>
              <a:t>    		             </a:t>
            </a:r>
            <a:r>
              <a:rPr lang="en-US" b="1" dirty="0" smtClean="0"/>
              <a:t>SA</a:t>
            </a:r>
            <a:r>
              <a:rPr lang="en-US" dirty="0" smtClean="0"/>
              <a:t> = </a:t>
            </a:r>
            <a:r>
              <a:rPr lang="en-US" i="1" dirty="0" smtClean="0"/>
              <a:t>blue</a:t>
            </a:r>
            <a:r>
              <a:rPr lang="en-US" dirty="0" smtClean="0"/>
              <a:t> and </a:t>
            </a:r>
            <a:r>
              <a:rPr lang="en-US" b="1" dirty="0" smtClean="0"/>
              <a:t>NSW</a:t>
            </a:r>
            <a:r>
              <a:rPr lang="en-US" dirty="0" smtClean="0"/>
              <a:t> = </a:t>
            </a:r>
            <a:r>
              <a:rPr lang="en-US" i="1" dirty="0" smtClean="0"/>
              <a:t>red</a:t>
            </a:r>
          </a:p>
          <a:p>
            <a:endParaRPr lang="en-US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="" xmlns:a16="http://schemas.microsoft.com/office/drawing/2014/main" id="{36D29FFB-BBAD-45DF-9781-6CB56819EE49}"/>
              </a:ext>
            </a:extLst>
          </p:cNvPr>
          <p:cNvCxnSpPr/>
          <p:nvPr/>
        </p:nvCxnSpPr>
        <p:spPr>
          <a:xfrm>
            <a:off x="2649894" y="1978086"/>
            <a:ext cx="27058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E0ECEF0-14A1-4F42-9317-069831F6311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663" t="28669" r="29669" b="44354"/>
          <a:stretch/>
        </p:blipFill>
        <p:spPr>
          <a:xfrm>
            <a:off x="2649894" y="2378010"/>
            <a:ext cx="6055568" cy="1662141"/>
          </a:xfrm>
          <a:prstGeom prst="rect">
            <a:avLst/>
          </a:prstGeom>
        </p:spPr>
      </p:pic>
      <p:sp>
        <p:nvSpPr>
          <p:cNvPr id="8" name="مربع نص 5">
            <a:extLst>
              <a:ext uri="{FF2B5EF4-FFF2-40B4-BE49-F238E27FC236}">
                <a16:creationId xmlns="" xmlns:a16="http://schemas.microsoft.com/office/drawing/2014/main" id="{41AD0C7F-AE9D-4802-9C20-D931171C4409}"/>
              </a:ext>
            </a:extLst>
          </p:cNvPr>
          <p:cNvSpPr txBox="1"/>
          <p:nvPr/>
        </p:nvSpPr>
        <p:spPr>
          <a:xfrm>
            <a:off x="292353" y="3770600"/>
            <a:ext cx="11262048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	Arc Consistency</a:t>
            </a:r>
            <a:r>
              <a:rPr lang="en-US" dirty="0"/>
              <a:t>.</a:t>
            </a:r>
          </a:p>
          <a:p>
            <a:r>
              <a:rPr lang="en-US" i="1" dirty="0"/>
              <a:t>                   	* </a:t>
            </a:r>
            <a:r>
              <a:rPr lang="en-US" b="1" i="1" dirty="0"/>
              <a:t>NSW</a:t>
            </a:r>
            <a:r>
              <a:rPr lang="en-US" i="1" dirty="0"/>
              <a:t>      </a:t>
            </a:r>
            <a:r>
              <a:rPr lang="en-US" b="1" i="1" dirty="0"/>
              <a:t>SA</a:t>
            </a:r>
            <a:r>
              <a:rPr lang="en-US" i="1" dirty="0"/>
              <a:t> </a:t>
            </a:r>
            <a:r>
              <a:rPr lang="en-US" dirty="0"/>
              <a:t>is consistent </a:t>
            </a:r>
            <a:r>
              <a:rPr lang="en-US" dirty="0" err="1"/>
              <a:t>iff</a:t>
            </a:r>
            <a:r>
              <a:rPr lang="en-US" dirty="0"/>
              <a:t> </a:t>
            </a:r>
          </a:p>
          <a:p>
            <a:r>
              <a:rPr lang="en-US" dirty="0"/>
              <a:t>    		             </a:t>
            </a:r>
            <a:r>
              <a:rPr lang="en-US" b="1" dirty="0"/>
              <a:t>NSW</a:t>
            </a:r>
            <a:r>
              <a:rPr lang="en-US" dirty="0"/>
              <a:t> = </a:t>
            </a:r>
            <a:r>
              <a:rPr lang="en-US" i="1" dirty="0"/>
              <a:t>red</a:t>
            </a:r>
            <a:r>
              <a:rPr lang="en-US" dirty="0"/>
              <a:t> and </a:t>
            </a:r>
            <a:r>
              <a:rPr lang="en-US" b="1" dirty="0"/>
              <a:t>SA</a:t>
            </a:r>
            <a:r>
              <a:rPr lang="en-US" dirty="0"/>
              <a:t> = </a:t>
            </a:r>
            <a:r>
              <a:rPr lang="en-US" i="1" dirty="0"/>
              <a:t>blue</a:t>
            </a:r>
          </a:p>
          <a:p>
            <a:r>
              <a:rPr lang="en-US" i="1" dirty="0"/>
              <a:t>		   	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869FDD8-49C0-4C3F-B4D2-CE951A763D4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342" t="29796" r="27831" b="43084"/>
          <a:stretch/>
        </p:blipFill>
        <p:spPr>
          <a:xfrm>
            <a:off x="2649894" y="5102548"/>
            <a:ext cx="5952930" cy="166214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BA3B3A3-AB82-4B4B-8691-E8FA4C26EDE1}"/>
              </a:ext>
            </a:extLst>
          </p:cNvPr>
          <p:cNvSpPr txBox="1"/>
          <p:nvPr/>
        </p:nvSpPr>
        <p:spPr>
          <a:xfrm>
            <a:off x="8938729" y="5924940"/>
            <a:ext cx="28551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</a:rPr>
              <a:t>remove blue </a:t>
            </a:r>
            <a:r>
              <a:rPr lang="en-US" i="1" dirty="0" smtClean="0">
                <a:solidFill>
                  <a:srgbClr val="0070C0"/>
                </a:solidFill>
              </a:rPr>
              <a:t>from </a:t>
            </a:r>
            <a:r>
              <a:rPr lang="en-US" i="1" dirty="0">
                <a:solidFill>
                  <a:srgbClr val="0070C0"/>
                </a:solidFill>
              </a:rPr>
              <a:t>NSW to ensure arc consistency.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10" name="Straight Arrow Connector 4">
            <a:extLst>
              <a:ext uri="{FF2B5EF4-FFF2-40B4-BE49-F238E27FC236}">
                <a16:creationId xmlns="" xmlns:a16="http://schemas.microsoft.com/office/drawing/2014/main" id="{36D29FFB-BBAD-45DF-9781-6CB56819EE49}"/>
              </a:ext>
            </a:extLst>
          </p:cNvPr>
          <p:cNvCxnSpPr/>
          <p:nvPr/>
        </p:nvCxnSpPr>
        <p:spPr>
          <a:xfrm>
            <a:off x="2867432" y="4373354"/>
            <a:ext cx="27058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732219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767"/>
    </mc:Choice>
    <mc:Fallback xmlns="">
      <p:transition spd="slow" advTm="707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  <p:extLst mod="1">
    <p:ext uri="{3A86A75C-4F4B-4683-9AE1-C65F6400EC91}">
      <p14:laserTraceLst xmlns:p14="http://schemas.microsoft.com/office/powerpoint/2010/main">
        <p14:tracePtLst>
          <p14:tracePt t="50515" x="6653213" y="3195638"/>
          <p14:tracePt t="50526" x="6619875" y="3200400"/>
          <p14:tracePt t="50552" x="6462713" y="3228975"/>
          <p14:tracePt t="50568" x="6100763" y="3295650"/>
          <p14:tracePt t="50588" x="5976938" y="3314700"/>
          <p14:tracePt t="50602" x="5829300" y="3324225"/>
          <p14:tracePt t="50810" x="5815013" y="3328988"/>
          <p14:tracePt t="50821" x="5710238" y="3367088"/>
          <p14:tracePt t="50836" x="5310188" y="3433763"/>
          <p14:tracePt t="50853" x="4919663" y="3548063"/>
          <p14:tracePt t="50870" x="4781550" y="3571875"/>
          <p14:tracePt t="50885" x="4643438" y="3619500"/>
          <p14:tracePt t="50902" x="4605338" y="3629025"/>
          <p14:tracePt t="51104" x="4595813" y="3629025"/>
          <p14:tracePt t="51113" x="4381500" y="3619500"/>
          <p14:tracePt t="51143" x="3462338" y="3262313"/>
          <p14:tracePt t="51172" x="3052763" y="3105150"/>
          <p14:tracePt t="51187" x="2876550" y="3033713"/>
          <p14:tracePt t="51211" x="2800350" y="3014663"/>
          <p14:tracePt t="51407" x="2790825" y="3014663"/>
          <p14:tracePt t="51417" x="2709863" y="3014663"/>
          <p14:tracePt t="51417" x="2628900" y="3033713"/>
          <p14:tracePt t="51437" x="2500313" y="3067050"/>
          <p14:tracePt t="51456" x="2214563" y="3138488"/>
          <p14:tracePt t="51476" x="2052638" y="3219450"/>
          <p14:tracePt t="51502" x="2024063" y="3257550"/>
          <p14:tracePt t="51535" x="2024063" y="3267075"/>
          <p14:tracePt t="51552" x="2024063" y="3281363"/>
          <p14:tracePt t="51568" x="2019300" y="3290888"/>
          <p14:tracePt t="51790" x="2024063" y="3290888"/>
          <p14:tracePt t="51799" x="2147888" y="3276600"/>
          <p14:tracePt t="51826" x="2505075" y="3276600"/>
          <p14:tracePt t="51857" x="2667000" y="3295650"/>
          <p14:tracePt t="51879" x="2747963" y="3314700"/>
          <p14:tracePt t="51902" x="2762250" y="3314700"/>
          <p14:tracePt t="51919" x="2767013" y="3314700"/>
          <p14:tracePt t="52210" x="2781300" y="3314700"/>
          <p14:tracePt t="52219" x="2824163" y="3309938"/>
          <p14:tracePt t="52239" x="2890838" y="3305175"/>
          <p14:tracePt t="52258" x="2938463" y="3300413"/>
          <p14:tracePt t="52270" x="2957513" y="3300413"/>
          <p14:tracePt t="52284" x="2981325" y="3305175"/>
          <p14:tracePt t="52301" x="3000375" y="3333750"/>
          <p14:tracePt t="52318" x="3024188" y="3357563"/>
          <p14:tracePt t="52337" x="3038475" y="3367088"/>
          <p14:tracePt t="52352" x="3062288" y="3376613"/>
          <p14:tracePt t="52368" x="3067050" y="3371850"/>
          <p14:tracePt t="52562" x="3071813" y="3371850"/>
          <p14:tracePt t="52572" x="3086100" y="3371850"/>
          <p14:tracePt t="52585" x="3138488" y="3371850"/>
          <p14:tracePt t="52610" x="3524250" y="3352800"/>
          <p14:tracePt t="52641" x="3805238" y="3343275"/>
          <p14:tracePt t="52661" x="3962400" y="3381375"/>
          <p14:tracePt t="52685" x="3995738" y="3409950"/>
          <p14:tracePt t="52701" x="4000500" y="3424238"/>
          <p14:tracePt t="52719" x="4000500" y="3429000"/>
          <p14:tracePt t="52943" x="4005263" y="3429000"/>
          <p14:tracePt t="52954" x="4019550" y="3429000"/>
          <p14:tracePt t="52973" x="4071938" y="3414713"/>
          <p14:tracePt t="52992" x="4224338" y="3371850"/>
          <p14:tracePt t="53021" x="4281488" y="3367088"/>
          <p14:tracePt t="53041" x="4295775" y="3367088"/>
          <p14:tracePt t="53110" x="4291013" y="3367088"/>
          <p14:tracePt t="53120" x="4291013" y="3371850"/>
          <p14:tracePt t="53618" x="4291013" y="3376613"/>
          <p14:tracePt t="53628" x="4295775" y="3376613"/>
          <p14:tracePt t="53657" x="4305300" y="3376613"/>
          <p14:tracePt t="53677" x="4352925" y="3376613"/>
          <p14:tracePt t="53701" x="4424363" y="3376613"/>
          <p14:tracePt t="53737" x="4429125" y="3376613"/>
          <p14:tracePt t="53751" x="4452938" y="3376613"/>
          <p14:tracePt t="53768" x="4467225" y="3395663"/>
          <p14:tracePt t="53785" x="4476750" y="3400425"/>
          <p14:tracePt t="53801" x="4495800" y="3419475"/>
          <p14:tracePt t="53818" x="4505325" y="3429000"/>
          <p14:tracePt t="53882" x="4491038" y="3429000"/>
          <p14:tracePt t="54069" x="4495800" y="3424238"/>
          <p14:tracePt t="54078" x="4562475" y="3414713"/>
          <p14:tracePt t="54103" x="4676775" y="3395663"/>
          <p14:tracePt t="54118" x="4743450" y="3395663"/>
          <p14:tracePt t="54134" x="4867275" y="3424238"/>
          <p14:tracePt t="54150" x="4938713" y="3457575"/>
          <p14:tracePt t="54167" x="4981575" y="3486150"/>
          <p14:tracePt t="54187" x="4986338" y="3495675"/>
          <p14:tracePt t="54201" x="5005388" y="3505200"/>
          <p14:tracePt t="54470" x="5010150" y="3505200"/>
          <p14:tracePt t="54479" x="5062538" y="3495675"/>
          <p14:tracePt t="54501" x="5167313" y="3476625"/>
          <p14:tracePt t="54519" x="5224463" y="3462338"/>
          <p14:tracePt t="54534" x="5300663" y="3448050"/>
          <p14:tracePt t="54551" x="5329238" y="3448050"/>
          <p14:tracePt t="54568" x="5338763" y="3448050"/>
          <p14:tracePt t="54601" x="5343525" y="3448050"/>
          <p14:tracePt t="54832" x="5357813" y="3462338"/>
          <p14:tracePt t="54851" x="5376863" y="3462338"/>
          <p14:tracePt t="54862" x="5443538" y="3462338"/>
          <p14:tracePt t="54885" x="5548313" y="3462338"/>
          <p14:tracePt t="54901" x="5610225" y="3462338"/>
          <p14:tracePt t="54918" x="5715000" y="3471863"/>
          <p14:tracePt t="54933" x="5791200" y="3514725"/>
          <p14:tracePt t="54951" x="5829300" y="3548063"/>
          <p14:tracePt t="54969" x="5838825" y="3562350"/>
          <p14:tracePt t="54984" x="5843588" y="3571875"/>
          <p14:tracePt t="55037" x="5834063" y="3576638"/>
          <p14:tracePt t="55047" x="5795963" y="3557588"/>
          <p14:tracePt t="55253" x="5800725" y="3557588"/>
          <p14:tracePt t="55263" x="5867400" y="3552825"/>
          <p14:tracePt t="55285" x="5986463" y="3548063"/>
          <p14:tracePt t="55301" x="6043613" y="3538538"/>
          <p14:tracePt t="55317" x="6134100" y="3533775"/>
          <p14:tracePt t="55334" x="6153150" y="3533775"/>
          <p14:tracePt t="55367" x="6157913" y="3533775"/>
          <p14:tracePt t="55399" x="6167438" y="3533775"/>
          <p14:tracePt t="55404" x="6172200" y="3533775"/>
          <p14:tracePt t="55417" x="6181725" y="3533775"/>
          <p14:tracePt t="55870" x="0" y="0"/>
        </p14:tracePtLst>
      </p14:laserTraceLst>
    </p:ext>
  </p:extLs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B993C81-DBA8-4F95-9883-658DA981E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</p:spPr>
        <p:txBody>
          <a:bodyPr/>
          <a:lstStyle/>
          <a:p>
            <a:pPr algn="ctr"/>
            <a:r>
              <a:rPr lang="en-US" dirty="0"/>
              <a:t>CSP: Algorithms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AA42F45F-6B7A-4922-B335-AACACB5413FD}"/>
              </a:ext>
            </a:extLst>
          </p:cNvPr>
          <p:cNvCxnSpPr/>
          <p:nvPr/>
        </p:nvCxnSpPr>
        <p:spPr>
          <a:xfrm>
            <a:off x="0" y="970384"/>
            <a:ext cx="12192000" cy="0"/>
          </a:xfrm>
          <a:prstGeom prst="line">
            <a:avLst/>
          </a:prstGeom>
          <a:ln w="762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مربع نص 5">
            <a:extLst>
              <a:ext uri="{FF2B5EF4-FFF2-40B4-BE49-F238E27FC236}">
                <a16:creationId xmlns="" xmlns:a16="http://schemas.microsoft.com/office/drawing/2014/main" id="{473D6D75-B408-456C-AE51-A6DB80A53F82}"/>
              </a:ext>
            </a:extLst>
          </p:cNvPr>
          <p:cNvSpPr txBox="1"/>
          <p:nvPr/>
        </p:nvSpPr>
        <p:spPr>
          <a:xfrm>
            <a:off x="289249" y="819014"/>
            <a:ext cx="11262048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400" dirty="0"/>
              <a:t>Improving backtracking efficiency: </a:t>
            </a:r>
          </a:p>
          <a:p>
            <a:pPr>
              <a:lnSpc>
                <a:spcPct val="150000"/>
              </a:lnSpc>
            </a:pPr>
            <a:r>
              <a:rPr lang="en-US" b="1" dirty="0"/>
              <a:t>	Arc Consistency</a:t>
            </a:r>
            <a:r>
              <a:rPr lang="en-US" dirty="0"/>
              <a:t>.</a:t>
            </a:r>
          </a:p>
          <a:p>
            <a:r>
              <a:rPr lang="en-US" i="1" dirty="0"/>
              <a:t>                   	Now recheck neighbors:</a:t>
            </a:r>
          </a:p>
          <a:p>
            <a:r>
              <a:rPr lang="en-US" i="1" dirty="0"/>
              <a:t>			Remove </a:t>
            </a:r>
            <a:r>
              <a:rPr lang="en-US" b="1" i="1" dirty="0"/>
              <a:t>red</a:t>
            </a:r>
            <a:r>
              <a:rPr lang="en-US" i="1" dirty="0"/>
              <a:t> from </a:t>
            </a:r>
            <a:r>
              <a:rPr lang="en-US" b="1" i="1" dirty="0"/>
              <a:t>V</a:t>
            </a:r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E677EBDF-DA78-45F8-A77E-DBFCBBF5F49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194" t="28609" r="31429" b="44762"/>
          <a:stretch/>
        </p:blipFill>
        <p:spPr>
          <a:xfrm>
            <a:off x="2677886" y="2409883"/>
            <a:ext cx="5654351" cy="18262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720C6A35-0EE6-4F7D-ADAF-AF2712CBA5E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245" t="29660" r="26990" b="42740"/>
          <a:stretch/>
        </p:blipFill>
        <p:spPr>
          <a:xfrm>
            <a:off x="2752531" y="5187820"/>
            <a:ext cx="5579706" cy="164620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ACA23C68-2D43-4FB0-B211-244AAB3F82F0}"/>
              </a:ext>
            </a:extLst>
          </p:cNvPr>
          <p:cNvSpPr txBox="1"/>
          <p:nvPr/>
        </p:nvSpPr>
        <p:spPr>
          <a:xfrm>
            <a:off x="1352939" y="4385390"/>
            <a:ext cx="8161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Arc consistency detects failure earlier than Forward Checking.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55750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767"/>
    </mc:Choice>
    <mc:Fallback xmlns="">
      <p:transition spd="slow" advTm="707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  <p:extLst mod="1">
    <p:ext uri="{3A86A75C-4F4B-4683-9AE1-C65F6400EC91}">
      <p14:laserTraceLst xmlns:p14="http://schemas.microsoft.com/office/powerpoint/2010/main">
        <p14:tracePtLst>
          <p14:tracePt t="50515" x="6653213" y="3195638"/>
          <p14:tracePt t="50526" x="6619875" y="3200400"/>
          <p14:tracePt t="50552" x="6462713" y="3228975"/>
          <p14:tracePt t="50568" x="6100763" y="3295650"/>
          <p14:tracePt t="50588" x="5976938" y="3314700"/>
          <p14:tracePt t="50602" x="5829300" y="3324225"/>
          <p14:tracePt t="50810" x="5815013" y="3328988"/>
          <p14:tracePt t="50821" x="5710238" y="3367088"/>
          <p14:tracePt t="50836" x="5310188" y="3433763"/>
          <p14:tracePt t="50853" x="4919663" y="3548063"/>
          <p14:tracePt t="50870" x="4781550" y="3571875"/>
          <p14:tracePt t="50885" x="4643438" y="3619500"/>
          <p14:tracePt t="50902" x="4605338" y="3629025"/>
          <p14:tracePt t="51104" x="4595813" y="3629025"/>
          <p14:tracePt t="51113" x="4381500" y="3619500"/>
          <p14:tracePt t="51143" x="3462338" y="3262313"/>
          <p14:tracePt t="51172" x="3052763" y="3105150"/>
          <p14:tracePt t="51187" x="2876550" y="3033713"/>
          <p14:tracePt t="51211" x="2800350" y="3014663"/>
          <p14:tracePt t="51407" x="2790825" y="3014663"/>
          <p14:tracePt t="51417" x="2709863" y="3014663"/>
          <p14:tracePt t="51417" x="2628900" y="3033713"/>
          <p14:tracePt t="51437" x="2500313" y="3067050"/>
          <p14:tracePt t="51456" x="2214563" y="3138488"/>
          <p14:tracePt t="51476" x="2052638" y="3219450"/>
          <p14:tracePt t="51502" x="2024063" y="3257550"/>
          <p14:tracePt t="51535" x="2024063" y="3267075"/>
          <p14:tracePt t="51552" x="2024063" y="3281363"/>
          <p14:tracePt t="51568" x="2019300" y="3290888"/>
          <p14:tracePt t="51790" x="2024063" y="3290888"/>
          <p14:tracePt t="51799" x="2147888" y="3276600"/>
          <p14:tracePt t="51826" x="2505075" y="3276600"/>
          <p14:tracePt t="51857" x="2667000" y="3295650"/>
          <p14:tracePt t="51879" x="2747963" y="3314700"/>
          <p14:tracePt t="51902" x="2762250" y="3314700"/>
          <p14:tracePt t="51919" x="2767013" y="3314700"/>
          <p14:tracePt t="52210" x="2781300" y="3314700"/>
          <p14:tracePt t="52219" x="2824163" y="3309938"/>
          <p14:tracePt t="52239" x="2890838" y="3305175"/>
          <p14:tracePt t="52258" x="2938463" y="3300413"/>
          <p14:tracePt t="52270" x="2957513" y="3300413"/>
          <p14:tracePt t="52284" x="2981325" y="3305175"/>
          <p14:tracePt t="52301" x="3000375" y="3333750"/>
          <p14:tracePt t="52318" x="3024188" y="3357563"/>
          <p14:tracePt t="52337" x="3038475" y="3367088"/>
          <p14:tracePt t="52352" x="3062288" y="3376613"/>
          <p14:tracePt t="52368" x="3067050" y="3371850"/>
          <p14:tracePt t="52562" x="3071813" y="3371850"/>
          <p14:tracePt t="52572" x="3086100" y="3371850"/>
          <p14:tracePt t="52585" x="3138488" y="3371850"/>
          <p14:tracePt t="52610" x="3524250" y="3352800"/>
          <p14:tracePt t="52641" x="3805238" y="3343275"/>
          <p14:tracePt t="52661" x="3962400" y="3381375"/>
          <p14:tracePt t="52685" x="3995738" y="3409950"/>
          <p14:tracePt t="52701" x="4000500" y="3424238"/>
          <p14:tracePt t="52719" x="4000500" y="3429000"/>
          <p14:tracePt t="52943" x="4005263" y="3429000"/>
          <p14:tracePt t="52954" x="4019550" y="3429000"/>
          <p14:tracePt t="52973" x="4071938" y="3414713"/>
          <p14:tracePt t="52992" x="4224338" y="3371850"/>
          <p14:tracePt t="53021" x="4281488" y="3367088"/>
          <p14:tracePt t="53041" x="4295775" y="3367088"/>
          <p14:tracePt t="53110" x="4291013" y="3367088"/>
          <p14:tracePt t="53120" x="4291013" y="3371850"/>
          <p14:tracePt t="53618" x="4291013" y="3376613"/>
          <p14:tracePt t="53628" x="4295775" y="3376613"/>
          <p14:tracePt t="53657" x="4305300" y="3376613"/>
          <p14:tracePt t="53677" x="4352925" y="3376613"/>
          <p14:tracePt t="53701" x="4424363" y="3376613"/>
          <p14:tracePt t="53737" x="4429125" y="3376613"/>
          <p14:tracePt t="53751" x="4452938" y="3376613"/>
          <p14:tracePt t="53768" x="4467225" y="3395663"/>
          <p14:tracePt t="53785" x="4476750" y="3400425"/>
          <p14:tracePt t="53801" x="4495800" y="3419475"/>
          <p14:tracePt t="53818" x="4505325" y="3429000"/>
          <p14:tracePt t="53882" x="4491038" y="3429000"/>
          <p14:tracePt t="54069" x="4495800" y="3424238"/>
          <p14:tracePt t="54078" x="4562475" y="3414713"/>
          <p14:tracePt t="54103" x="4676775" y="3395663"/>
          <p14:tracePt t="54118" x="4743450" y="3395663"/>
          <p14:tracePt t="54134" x="4867275" y="3424238"/>
          <p14:tracePt t="54150" x="4938713" y="3457575"/>
          <p14:tracePt t="54167" x="4981575" y="3486150"/>
          <p14:tracePt t="54187" x="4986338" y="3495675"/>
          <p14:tracePt t="54201" x="5005388" y="3505200"/>
          <p14:tracePt t="54470" x="5010150" y="3505200"/>
          <p14:tracePt t="54479" x="5062538" y="3495675"/>
          <p14:tracePt t="54501" x="5167313" y="3476625"/>
          <p14:tracePt t="54519" x="5224463" y="3462338"/>
          <p14:tracePt t="54534" x="5300663" y="3448050"/>
          <p14:tracePt t="54551" x="5329238" y="3448050"/>
          <p14:tracePt t="54568" x="5338763" y="3448050"/>
          <p14:tracePt t="54601" x="5343525" y="3448050"/>
          <p14:tracePt t="54832" x="5357813" y="3462338"/>
          <p14:tracePt t="54851" x="5376863" y="3462338"/>
          <p14:tracePt t="54862" x="5443538" y="3462338"/>
          <p14:tracePt t="54885" x="5548313" y="3462338"/>
          <p14:tracePt t="54901" x="5610225" y="3462338"/>
          <p14:tracePt t="54918" x="5715000" y="3471863"/>
          <p14:tracePt t="54933" x="5791200" y="3514725"/>
          <p14:tracePt t="54951" x="5829300" y="3548063"/>
          <p14:tracePt t="54969" x="5838825" y="3562350"/>
          <p14:tracePt t="54984" x="5843588" y="3571875"/>
          <p14:tracePt t="55037" x="5834063" y="3576638"/>
          <p14:tracePt t="55047" x="5795963" y="3557588"/>
          <p14:tracePt t="55253" x="5800725" y="3557588"/>
          <p14:tracePt t="55263" x="5867400" y="3552825"/>
          <p14:tracePt t="55285" x="5986463" y="3548063"/>
          <p14:tracePt t="55301" x="6043613" y="3538538"/>
          <p14:tracePt t="55317" x="6134100" y="3533775"/>
          <p14:tracePt t="55334" x="6153150" y="3533775"/>
          <p14:tracePt t="55367" x="6157913" y="3533775"/>
          <p14:tracePt t="55399" x="6167438" y="3533775"/>
          <p14:tracePt t="55404" x="6172200" y="3533775"/>
          <p14:tracePt t="55417" x="6181725" y="3533775"/>
          <p14:tracePt t="55870" x="0" y="0"/>
        </p14:tracePtLst>
      </p14:laserTraceLst>
    </p:ext>
  </p:extLs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75C5C43-5AD8-4CB2-8082-45A2285522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199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86614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B993C81-DBA8-4F95-9883-658DA981E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</p:spPr>
        <p:txBody>
          <a:bodyPr/>
          <a:lstStyle/>
          <a:p>
            <a:pPr algn="ctr"/>
            <a:r>
              <a:rPr lang="en-US" dirty="0"/>
              <a:t>CSP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711200" y="2268896"/>
            <a:ext cx="10972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buFontTx/>
              <a:buChar char="-"/>
            </a:pPr>
            <a:r>
              <a:rPr lang="en-US" sz="2400" dirty="0"/>
              <a:t>A CSP is defined by a set of </a:t>
            </a:r>
            <a:r>
              <a:rPr lang="en-US" sz="2400" b="1" dirty="0"/>
              <a:t>variables</a:t>
            </a:r>
            <a:r>
              <a:rPr lang="en-US" sz="2400" dirty="0"/>
              <a:t>: </a:t>
            </a:r>
            <a:r>
              <a:rPr lang="en-US" sz="2400" i="1" dirty="0">
                <a:latin typeface="Centaur" panose="02030504050205020304" pitchFamily="18" charset="0"/>
              </a:rPr>
              <a:t>X</a:t>
            </a:r>
            <a:r>
              <a:rPr lang="en-US" sz="1200" i="1" dirty="0">
                <a:latin typeface="Centaur" panose="02030504050205020304" pitchFamily="18" charset="0"/>
              </a:rPr>
              <a:t>1</a:t>
            </a:r>
            <a:r>
              <a:rPr lang="en-US" sz="2400" i="1" dirty="0">
                <a:latin typeface="Centaur" panose="02030504050205020304" pitchFamily="18" charset="0"/>
              </a:rPr>
              <a:t>, X</a:t>
            </a:r>
            <a:r>
              <a:rPr lang="en-US" sz="1200" i="1" dirty="0">
                <a:latin typeface="Centaur" panose="02030504050205020304" pitchFamily="18" charset="0"/>
              </a:rPr>
              <a:t>2</a:t>
            </a:r>
            <a:r>
              <a:rPr lang="en-US" sz="2400" i="1" dirty="0">
                <a:latin typeface="Centaur" panose="02030504050205020304" pitchFamily="18" charset="0"/>
              </a:rPr>
              <a:t>, ……, </a:t>
            </a:r>
            <a:r>
              <a:rPr lang="en-US" sz="2400" i="1" dirty="0" err="1">
                <a:latin typeface="Centaur" panose="02030504050205020304" pitchFamily="18" charset="0"/>
              </a:rPr>
              <a:t>X</a:t>
            </a:r>
            <a:r>
              <a:rPr lang="en-US" sz="1200" i="1" dirty="0" err="1">
                <a:latin typeface="Centaur" panose="02030504050205020304" pitchFamily="18" charset="0"/>
              </a:rPr>
              <a:t>n</a:t>
            </a:r>
            <a:r>
              <a:rPr lang="en-US" sz="2400" dirty="0"/>
              <a:t>, in addition to a set of </a:t>
            </a:r>
            <a:r>
              <a:rPr lang="en-US" sz="2400" b="1" dirty="0"/>
              <a:t>constraints</a:t>
            </a:r>
            <a:r>
              <a:rPr lang="en-US" sz="2400" dirty="0"/>
              <a:t>: </a:t>
            </a:r>
            <a:r>
              <a:rPr lang="en-US" sz="2400" i="1" dirty="0">
                <a:latin typeface="Centaur" panose="02030504050205020304" pitchFamily="18" charset="0"/>
              </a:rPr>
              <a:t>C1, C2, ………, Cm</a:t>
            </a:r>
            <a:r>
              <a:rPr lang="en-US" sz="2400" dirty="0"/>
              <a:t>.</a:t>
            </a:r>
          </a:p>
          <a:p>
            <a:pPr marL="380990" indent="-380990">
              <a:buFontTx/>
              <a:buChar char="-"/>
            </a:pPr>
            <a:endParaRPr lang="en-US" sz="2400" dirty="0"/>
          </a:p>
          <a:p>
            <a:pPr marL="380990" indent="-380990">
              <a:buFontTx/>
              <a:buChar char="-"/>
            </a:pPr>
            <a:r>
              <a:rPr lang="en-US" sz="2400" dirty="0">
                <a:latin typeface="Calibri"/>
                <a:cs typeface="Calibri"/>
              </a:rPr>
              <a:t>Each variable </a:t>
            </a:r>
            <a:r>
              <a:rPr lang="en-US" sz="2400" i="1" dirty="0">
                <a:latin typeface="Centaur" panose="02030504050205020304" pitchFamily="18" charset="0"/>
              </a:rPr>
              <a:t>X</a:t>
            </a:r>
            <a:r>
              <a:rPr lang="en-US" sz="1200" i="1" dirty="0">
                <a:latin typeface="Centaur" panose="02030504050205020304" pitchFamily="18" charset="0"/>
              </a:rPr>
              <a:t>i  </a:t>
            </a:r>
            <a:r>
              <a:rPr lang="en-US" sz="2400" dirty="0">
                <a:latin typeface="Calibri"/>
                <a:cs typeface="Calibri"/>
              </a:rPr>
              <a:t>has </a:t>
            </a:r>
            <a:r>
              <a:rPr lang="en-US" sz="2400" dirty="0" err="1">
                <a:latin typeface="Calibri"/>
                <a:cs typeface="Calibri"/>
              </a:rPr>
              <a:t>has</a:t>
            </a:r>
            <a:r>
              <a:rPr lang="en-US" sz="2400" dirty="0">
                <a:latin typeface="Calibri"/>
                <a:cs typeface="Calibri"/>
              </a:rPr>
              <a:t> a nonempty </a:t>
            </a:r>
            <a:r>
              <a:rPr lang="en-US" sz="2400" b="1" dirty="0">
                <a:latin typeface="Calibri"/>
                <a:cs typeface="Calibri"/>
              </a:rPr>
              <a:t>domain</a:t>
            </a:r>
            <a:r>
              <a:rPr lang="en-US" sz="2400" dirty="0">
                <a:latin typeface="Calibri"/>
                <a:cs typeface="Calibri"/>
              </a:rPr>
              <a:t> of </a:t>
            </a:r>
            <a:r>
              <a:rPr lang="en-US" sz="2400" i="1" dirty="0">
                <a:latin typeface="Centaur" panose="02030504050205020304" pitchFamily="18" charset="0"/>
              </a:rPr>
              <a:t>D</a:t>
            </a:r>
            <a:r>
              <a:rPr lang="en-US" sz="1200" i="1" dirty="0">
                <a:latin typeface="Centaur" panose="02030504050205020304" pitchFamily="18" charset="0"/>
              </a:rPr>
              <a:t>i</a:t>
            </a:r>
            <a:r>
              <a:rPr lang="en-US" sz="2400" dirty="0">
                <a:latin typeface="Calibri"/>
                <a:cs typeface="Calibri"/>
              </a:rPr>
              <a:t> possible </a:t>
            </a:r>
            <a:r>
              <a:rPr lang="en-US" sz="2400" b="1" dirty="0">
                <a:latin typeface="Calibri"/>
                <a:cs typeface="Calibri"/>
              </a:rPr>
              <a:t>values</a:t>
            </a:r>
            <a:r>
              <a:rPr lang="en-US" sz="2400" dirty="0">
                <a:latin typeface="Calibri"/>
                <a:cs typeface="Calibri"/>
              </a:rPr>
              <a:t>.</a:t>
            </a:r>
          </a:p>
          <a:p>
            <a:pPr marL="380990" indent="-380990">
              <a:buFontTx/>
              <a:buChar char="-"/>
            </a:pPr>
            <a:endParaRPr lang="en-US" sz="2400" dirty="0">
              <a:latin typeface="Calibri"/>
              <a:cs typeface="Calibri"/>
            </a:endParaRPr>
          </a:p>
          <a:p>
            <a:pPr marL="380990" indent="-380990">
              <a:buFontTx/>
              <a:buChar char="-"/>
            </a:pPr>
            <a:r>
              <a:rPr lang="en-US" sz="2400" dirty="0">
                <a:latin typeface="Calibri"/>
                <a:cs typeface="Calibri"/>
              </a:rPr>
              <a:t>A </a:t>
            </a:r>
            <a:r>
              <a:rPr lang="en-US" sz="2400" b="1" dirty="0">
                <a:latin typeface="Calibri"/>
                <a:cs typeface="Calibri"/>
              </a:rPr>
              <a:t>solution</a:t>
            </a:r>
            <a:r>
              <a:rPr lang="en-US" sz="2400" dirty="0">
                <a:latin typeface="Calibri"/>
                <a:cs typeface="Calibri"/>
              </a:rPr>
              <a:t> to a CSP is a complete </a:t>
            </a:r>
            <a:r>
              <a:rPr lang="en-US" sz="2400" b="1" dirty="0">
                <a:latin typeface="Calibri"/>
                <a:cs typeface="Calibri"/>
              </a:rPr>
              <a:t>assignment</a:t>
            </a:r>
            <a:r>
              <a:rPr lang="en-US" sz="2400" dirty="0">
                <a:latin typeface="Calibri"/>
                <a:cs typeface="Calibri"/>
              </a:rPr>
              <a:t> of values to all variables that satisfies all the constraints.</a:t>
            </a:r>
          </a:p>
          <a:p>
            <a:pPr marL="380990" indent="-380990">
              <a:buFontTx/>
              <a:buChar char="-"/>
            </a:pPr>
            <a:endParaRPr lang="en-US" sz="2400" dirty="0">
              <a:latin typeface="Calibri"/>
              <a:cs typeface="Calibri"/>
            </a:endParaRPr>
          </a:p>
          <a:p>
            <a:endParaRPr lang="en-US" sz="2400" dirty="0">
              <a:latin typeface="Calibri"/>
              <a:cs typeface="Calibri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AA42F45F-6B7A-4922-B335-AACACB5413FD}"/>
              </a:ext>
            </a:extLst>
          </p:cNvPr>
          <p:cNvCxnSpPr/>
          <p:nvPr/>
        </p:nvCxnSpPr>
        <p:spPr>
          <a:xfrm>
            <a:off x="0" y="970384"/>
            <a:ext cx="12192000" cy="0"/>
          </a:xfrm>
          <a:prstGeom prst="line">
            <a:avLst/>
          </a:prstGeom>
          <a:ln w="762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982775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767"/>
    </mc:Choice>
    <mc:Fallback xmlns="">
      <p:transition spd="slow" advTm="707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50515" x="6653213" y="3195638"/>
          <p14:tracePt t="50526" x="6619875" y="3200400"/>
          <p14:tracePt t="50552" x="6462713" y="3228975"/>
          <p14:tracePt t="50568" x="6100763" y="3295650"/>
          <p14:tracePt t="50588" x="5976938" y="3314700"/>
          <p14:tracePt t="50602" x="5829300" y="3324225"/>
          <p14:tracePt t="50810" x="5815013" y="3328988"/>
          <p14:tracePt t="50821" x="5710238" y="3367088"/>
          <p14:tracePt t="50836" x="5310188" y="3433763"/>
          <p14:tracePt t="50853" x="4919663" y="3548063"/>
          <p14:tracePt t="50870" x="4781550" y="3571875"/>
          <p14:tracePt t="50885" x="4643438" y="3619500"/>
          <p14:tracePt t="50902" x="4605338" y="3629025"/>
          <p14:tracePt t="51104" x="4595813" y="3629025"/>
          <p14:tracePt t="51113" x="4381500" y="3619500"/>
          <p14:tracePt t="51143" x="3462338" y="3262313"/>
          <p14:tracePt t="51172" x="3052763" y="3105150"/>
          <p14:tracePt t="51187" x="2876550" y="3033713"/>
          <p14:tracePt t="51211" x="2800350" y="3014663"/>
          <p14:tracePt t="51407" x="2790825" y="3014663"/>
          <p14:tracePt t="51417" x="2709863" y="3014663"/>
          <p14:tracePt t="51417" x="2628900" y="3033713"/>
          <p14:tracePt t="51437" x="2500313" y="3067050"/>
          <p14:tracePt t="51456" x="2214563" y="3138488"/>
          <p14:tracePt t="51476" x="2052638" y="3219450"/>
          <p14:tracePt t="51502" x="2024063" y="3257550"/>
          <p14:tracePt t="51535" x="2024063" y="3267075"/>
          <p14:tracePt t="51552" x="2024063" y="3281363"/>
          <p14:tracePt t="51568" x="2019300" y="3290888"/>
          <p14:tracePt t="51790" x="2024063" y="3290888"/>
          <p14:tracePt t="51799" x="2147888" y="3276600"/>
          <p14:tracePt t="51826" x="2505075" y="3276600"/>
          <p14:tracePt t="51857" x="2667000" y="3295650"/>
          <p14:tracePt t="51879" x="2747963" y="3314700"/>
          <p14:tracePt t="51902" x="2762250" y="3314700"/>
          <p14:tracePt t="51919" x="2767013" y="3314700"/>
          <p14:tracePt t="52210" x="2781300" y="3314700"/>
          <p14:tracePt t="52219" x="2824163" y="3309938"/>
          <p14:tracePt t="52239" x="2890838" y="3305175"/>
          <p14:tracePt t="52258" x="2938463" y="3300413"/>
          <p14:tracePt t="52270" x="2957513" y="3300413"/>
          <p14:tracePt t="52284" x="2981325" y="3305175"/>
          <p14:tracePt t="52301" x="3000375" y="3333750"/>
          <p14:tracePt t="52318" x="3024188" y="3357563"/>
          <p14:tracePt t="52337" x="3038475" y="3367088"/>
          <p14:tracePt t="52352" x="3062288" y="3376613"/>
          <p14:tracePt t="52368" x="3067050" y="3371850"/>
          <p14:tracePt t="52562" x="3071813" y="3371850"/>
          <p14:tracePt t="52572" x="3086100" y="3371850"/>
          <p14:tracePt t="52585" x="3138488" y="3371850"/>
          <p14:tracePt t="52610" x="3524250" y="3352800"/>
          <p14:tracePt t="52641" x="3805238" y="3343275"/>
          <p14:tracePt t="52661" x="3962400" y="3381375"/>
          <p14:tracePt t="52685" x="3995738" y="3409950"/>
          <p14:tracePt t="52701" x="4000500" y="3424238"/>
          <p14:tracePt t="52719" x="4000500" y="3429000"/>
          <p14:tracePt t="52943" x="4005263" y="3429000"/>
          <p14:tracePt t="52954" x="4019550" y="3429000"/>
          <p14:tracePt t="52973" x="4071938" y="3414713"/>
          <p14:tracePt t="52992" x="4224338" y="3371850"/>
          <p14:tracePt t="53021" x="4281488" y="3367088"/>
          <p14:tracePt t="53041" x="4295775" y="3367088"/>
          <p14:tracePt t="53110" x="4291013" y="3367088"/>
          <p14:tracePt t="53120" x="4291013" y="3371850"/>
          <p14:tracePt t="53618" x="4291013" y="3376613"/>
          <p14:tracePt t="53628" x="4295775" y="3376613"/>
          <p14:tracePt t="53657" x="4305300" y="3376613"/>
          <p14:tracePt t="53677" x="4352925" y="3376613"/>
          <p14:tracePt t="53701" x="4424363" y="3376613"/>
          <p14:tracePt t="53737" x="4429125" y="3376613"/>
          <p14:tracePt t="53751" x="4452938" y="3376613"/>
          <p14:tracePt t="53768" x="4467225" y="3395663"/>
          <p14:tracePt t="53785" x="4476750" y="3400425"/>
          <p14:tracePt t="53801" x="4495800" y="3419475"/>
          <p14:tracePt t="53818" x="4505325" y="3429000"/>
          <p14:tracePt t="53882" x="4491038" y="3429000"/>
          <p14:tracePt t="54069" x="4495800" y="3424238"/>
          <p14:tracePt t="54078" x="4562475" y="3414713"/>
          <p14:tracePt t="54103" x="4676775" y="3395663"/>
          <p14:tracePt t="54118" x="4743450" y="3395663"/>
          <p14:tracePt t="54134" x="4867275" y="3424238"/>
          <p14:tracePt t="54150" x="4938713" y="3457575"/>
          <p14:tracePt t="54167" x="4981575" y="3486150"/>
          <p14:tracePt t="54187" x="4986338" y="3495675"/>
          <p14:tracePt t="54201" x="5005388" y="3505200"/>
          <p14:tracePt t="54470" x="5010150" y="3505200"/>
          <p14:tracePt t="54479" x="5062538" y="3495675"/>
          <p14:tracePt t="54501" x="5167313" y="3476625"/>
          <p14:tracePt t="54519" x="5224463" y="3462338"/>
          <p14:tracePt t="54534" x="5300663" y="3448050"/>
          <p14:tracePt t="54551" x="5329238" y="3448050"/>
          <p14:tracePt t="54568" x="5338763" y="3448050"/>
          <p14:tracePt t="54601" x="5343525" y="3448050"/>
          <p14:tracePt t="54832" x="5357813" y="3462338"/>
          <p14:tracePt t="54851" x="5376863" y="3462338"/>
          <p14:tracePt t="54862" x="5443538" y="3462338"/>
          <p14:tracePt t="54885" x="5548313" y="3462338"/>
          <p14:tracePt t="54901" x="5610225" y="3462338"/>
          <p14:tracePt t="54918" x="5715000" y="3471863"/>
          <p14:tracePt t="54933" x="5791200" y="3514725"/>
          <p14:tracePt t="54951" x="5829300" y="3548063"/>
          <p14:tracePt t="54969" x="5838825" y="3562350"/>
          <p14:tracePt t="54984" x="5843588" y="3571875"/>
          <p14:tracePt t="55037" x="5834063" y="3576638"/>
          <p14:tracePt t="55047" x="5795963" y="3557588"/>
          <p14:tracePt t="55253" x="5800725" y="3557588"/>
          <p14:tracePt t="55263" x="5867400" y="3552825"/>
          <p14:tracePt t="55285" x="5986463" y="3548063"/>
          <p14:tracePt t="55301" x="6043613" y="3538538"/>
          <p14:tracePt t="55317" x="6134100" y="3533775"/>
          <p14:tracePt t="55334" x="6153150" y="3533775"/>
          <p14:tracePt t="55367" x="6157913" y="3533775"/>
          <p14:tracePt t="55399" x="6167438" y="3533775"/>
          <p14:tracePt t="55404" x="6172200" y="3533775"/>
          <p14:tracePt t="55417" x="6181725" y="3533775"/>
          <p14:tracePt t="55870" x="0" y="0"/>
        </p14:tracePtLst>
      </p14:laserTrace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B993C81-DBA8-4F95-9883-658DA981E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</p:spPr>
        <p:txBody>
          <a:bodyPr/>
          <a:lstStyle/>
          <a:p>
            <a:pPr algn="ctr"/>
            <a:r>
              <a:rPr lang="en-US" dirty="0"/>
              <a:t>CSP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142031" y="1027921"/>
            <a:ext cx="1097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buFontTx/>
              <a:buChar char="-"/>
            </a:pPr>
            <a:r>
              <a:rPr lang="en-US" sz="2400" dirty="0"/>
              <a:t>Example 1: Map Coloring</a:t>
            </a:r>
            <a:endParaRPr lang="en-US" sz="2400" dirty="0">
              <a:latin typeface="Calibri"/>
              <a:cs typeface="Calibri"/>
            </a:endParaRPr>
          </a:p>
          <a:p>
            <a:endParaRPr lang="en-US" sz="2400" dirty="0">
              <a:latin typeface="Calibri"/>
              <a:cs typeface="Calibri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AA42F45F-6B7A-4922-B335-AACACB5413FD}"/>
              </a:ext>
            </a:extLst>
          </p:cNvPr>
          <p:cNvCxnSpPr/>
          <p:nvPr/>
        </p:nvCxnSpPr>
        <p:spPr>
          <a:xfrm>
            <a:off x="0" y="970384"/>
            <a:ext cx="12192000" cy="0"/>
          </a:xfrm>
          <a:prstGeom prst="line">
            <a:avLst/>
          </a:prstGeom>
          <a:ln w="762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مربع نص 5">
            <a:extLst>
              <a:ext uri="{FF2B5EF4-FFF2-40B4-BE49-F238E27FC236}">
                <a16:creationId xmlns="" xmlns:a16="http://schemas.microsoft.com/office/drawing/2014/main" id="{473D6D75-B408-456C-AE51-A6DB80A53F82}"/>
              </a:ext>
            </a:extLst>
          </p:cNvPr>
          <p:cNvSpPr txBox="1"/>
          <p:nvPr/>
        </p:nvSpPr>
        <p:spPr>
          <a:xfrm>
            <a:off x="692538" y="2598110"/>
            <a:ext cx="64733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buFontTx/>
              <a:buChar char="-"/>
            </a:pPr>
            <a:r>
              <a:rPr lang="en-US" sz="2400" b="1" dirty="0"/>
              <a:t>Variables</a:t>
            </a:r>
            <a:r>
              <a:rPr lang="en-US" sz="2400" dirty="0"/>
              <a:t>: WA, NT, Q, NSW, V, SA, T.</a:t>
            </a:r>
          </a:p>
          <a:p>
            <a:pPr marL="380990" indent="-380990">
              <a:buFontTx/>
              <a:buChar char="-"/>
            </a:pPr>
            <a:endParaRPr lang="en-US" sz="2400" dirty="0"/>
          </a:p>
          <a:p>
            <a:pPr marL="380990" indent="-380990">
              <a:buFontTx/>
              <a:buChar char="-"/>
            </a:pPr>
            <a:r>
              <a:rPr lang="en-US" sz="2400" b="1" dirty="0">
                <a:latin typeface="Calibri"/>
                <a:cs typeface="Calibri"/>
              </a:rPr>
              <a:t>Domains</a:t>
            </a:r>
            <a:r>
              <a:rPr lang="en-US" sz="2400" dirty="0">
                <a:latin typeface="Calibri"/>
                <a:cs typeface="Calibri"/>
              </a:rPr>
              <a:t>: {red, green, blue}.</a:t>
            </a:r>
          </a:p>
          <a:p>
            <a:pPr marL="380990" indent="-380990">
              <a:buFontTx/>
              <a:buChar char="-"/>
            </a:pPr>
            <a:endParaRPr lang="en-US" sz="2400" dirty="0">
              <a:latin typeface="Calibri"/>
              <a:cs typeface="Calibri"/>
            </a:endParaRPr>
          </a:p>
          <a:p>
            <a:pPr marL="380990" indent="-380990">
              <a:buFontTx/>
              <a:buChar char="-"/>
            </a:pPr>
            <a:r>
              <a:rPr lang="en-US" sz="2400" b="1" dirty="0"/>
              <a:t>Constraints</a:t>
            </a:r>
            <a:r>
              <a:rPr lang="en-US" sz="2400" dirty="0"/>
              <a:t>: adjacent regions must have different colors e.g., WA ≠ NT.</a:t>
            </a:r>
          </a:p>
          <a:p>
            <a:pPr marL="380990" indent="-380990">
              <a:buFontTx/>
              <a:buChar char="-"/>
            </a:pPr>
            <a:endParaRPr lang="en-US" sz="2400" dirty="0"/>
          </a:p>
          <a:p>
            <a:endParaRPr lang="en-US" sz="2400" dirty="0">
              <a:latin typeface="Calibri"/>
              <a:cs typeface="Calibri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7F6739FD-F85A-427E-8D86-15B69A87439C}"/>
              </a:ext>
            </a:extLst>
          </p:cNvPr>
          <p:cNvGrpSpPr/>
          <p:nvPr/>
        </p:nvGrpSpPr>
        <p:grpSpPr>
          <a:xfrm>
            <a:off x="6643396" y="1942896"/>
            <a:ext cx="4856066" cy="3795433"/>
            <a:chOff x="6643396" y="1942896"/>
            <a:chExt cx="4856066" cy="3795433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4B0086D8-5C7F-4768-8E42-B3171A6F61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2985" t="32245" r="44514" b="34558"/>
            <a:stretch/>
          </p:blipFill>
          <p:spPr>
            <a:xfrm>
              <a:off x="6926278" y="1942896"/>
              <a:ext cx="4573184" cy="3795433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42FB4CA4-1A46-4326-8E35-65A9A8A57283}"/>
                </a:ext>
              </a:extLst>
            </p:cNvPr>
            <p:cNvSpPr txBox="1"/>
            <p:nvPr/>
          </p:nvSpPr>
          <p:spPr>
            <a:xfrm>
              <a:off x="6643396" y="5001208"/>
              <a:ext cx="1772816" cy="7371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9" name="مربع نص 5">
            <a:extLst>
              <a:ext uri="{FF2B5EF4-FFF2-40B4-BE49-F238E27FC236}">
                <a16:creationId xmlns="" xmlns:a16="http://schemas.microsoft.com/office/drawing/2014/main" id="{D48D9E5B-F9B8-4D0C-B287-3B87C42E9140}"/>
              </a:ext>
            </a:extLst>
          </p:cNvPr>
          <p:cNvSpPr txBox="1"/>
          <p:nvPr/>
        </p:nvSpPr>
        <p:spPr>
          <a:xfrm>
            <a:off x="294431" y="5938934"/>
            <a:ext cx="11798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Solutions </a:t>
            </a:r>
            <a:r>
              <a:rPr lang="en-US" dirty="0"/>
              <a:t>are </a:t>
            </a:r>
            <a:r>
              <a:rPr lang="en-US" i="1" dirty="0"/>
              <a:t>complete </a:t>
            </a:r>
            <a:r>
              <a:rPr lang="en-US" dirty="0"/>
              <a:t>and </a:t>
            </a:r>
            <a:r>
              <a:rPr lang="en-US" i="1" dirty="0"/>
              <a:t>consistent </a:t>
            </a:r>
            <a:r>
              <a:rPr lang="en-US" dirty="0"/>
              <a:t>assignments, e.g., WA = </a:t>
            </a:r>
            <a:r>
              <a:rPr lang="en-US" i="1" dirty="0"/>
              <a:t>red</a:t>
            </a:r>
            <a:r>
              <a:rPr lang="en-US" dirty="0"/>
              <a:t>, NT = </a:t>
            </a:r>
            <a:r>
              <a:rPr lang="en-US" i="1" dirty="0"/>
              <a:t>green</a:t>
            </a:r>
            <a:r>
              <a:rPr lang="en-US" dirty="0"/>
              <a:t>, Q = </a:t>
            </a:r>
            <a:r>
              <a:rPr lang="en-US" i="1" dirty="0"/>
              <a:t>red</a:t>
            </a:r>
            <a:r>
              <a:rPr lang="en-US" dirty="0"/>
              <a:t>, </a:t>
            </a:r>
            <a:r>
              <a:rPr lang="en-US" i="1" dirty="0"/>
              <a:t>NSW</a:t>
            </a:r>
            <a:r>
              <a:rPr lang="en-US" dirty="0"/>
              <a:t> = </a:t>
            </a:r>
            <a:r>
              <a:rPr lang="en-US" i="1" dirty="0"/>
              <a:t>green</a:t>
            </a:r>
            <a:r>
              <a:rPr lang="en-US" dirty="0"/>
              <a:t>, V = </a:t>
            </a:r>
            <a:r>
              <a:rPr lang="en-US" i="1" dirty="0"/>
              <a:t>red</a:t>
            </a:r>
            <a:r>
              <a:rPr lang="en-US" dirty="0"/>
              <a:t>, SA = </a:t>
            </a:r>
            <a:r>
              <a:rPr lang="en-US" i="1" dirty="0"/>
              <a:t>blue</a:t>
            </a:r>
            <a:r>
              <a:rPr lang="en-US" dirty="0"/>
              <a:t>, T = </a:t>
            </a:r>
          </a:p>
          <a:p>
            <a:r>
              <a:rPr lang="en-US" dirty="0"/>
              <a:t>                                                                                                     </a:t>
            </a:r>
            <a:r>
              <a:rPr lang="en-US" i="1" dirty="0"/>
              <a:t>green</a:t>
            </a:r>
            <a:r>
              <a:rPr lang="en-US" dirty="0"/>
              <a:t>.</a:t>
            </a:r>
            <a:endParaRPr lang="en-US" sz="2400" dirty="0">
              <a:latin typeface="Calibri"/>
              <a:cs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7228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767"/>
    </mc:Choice>
    <mc:Fallback xmlns="">
      <p:transition spd="slow" advTm="707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  <p:extLst>
    <p:ext uri="{3A86A75C-4F4B-4683-9AE1-C65F6400EC91}">
      <p14:laserTraceLst xmlns:p14="http://schemas.microsoft.com/office/powerpoint/2010/main">
        <p14:tracePtLst>
          <p14:tracePt t="50515" x="6653213" y="3195638"/>
          <p14:tracePt t="50526" x="6619875" y="3200400"/>
          <p14:tracePt t="50552" x="6462713" y="3228975"/>
          <p14:tracePt t="50568" x="6100763" y="3295650"/>
          <p14:tracePt t="50588" x="5976938" y="3314700"/>
          <p14:tracePt t="50602" x="5829300" y="3324225"/>
          <p14:tracePt t="50810" x="5815013" y="3328988"/>
          <p14:tracePt t="50821" x="5710238" y="3367088"/>
          <p14:tracePt t="50836" x="5310188" y="3433763"/>
          <p14:tracePt t="50853" x="4919663" y="3548063"/>
          <p14:tracePt t="50870" x="4781550" y="3571875"/>
          <p14:tracePt t="50885" x="4643438" y="3619500"/>
          <p14:tracePt t="50902" x="4605338" y="3629025"/>
          <p14:tracePt t="51104" x="4595813" y="3629025"/>
          <p14:tracePt t="51113" x="4381500" y="3619500"/>
          <p14:tracePt t="51143" x="3462338" y="3262313"/>
          <p14:tracePt t="51172" x="3052763" y="3105150"/>
          <p14:tracePt t="51187" x="2876550" y="3033713"/>
          <p14:tracePt t="51211" x="2800350" y="3014663"/>
          <p14:tracePt t="51407" x="2790825" y="3014663"/>
          <p14:tracePt t="51417" x="2709863" y="3014663"/>
          <p14:tracePt t="51417" x="2628900" y="3033713"/>
          <p14:tracePt t="51437" x="2500313" y="3067050"/>
          <p14:tracePt t="51456" x="2214563" y="3138488"/>
          <p14:tracePt t="51476" x="2052638" y="3219450"/>
          <p14:tracePt t="51502" x="2024063" y="3257550"/>
          <p14:tracePt t="51535" x="2024063" y="3267075"/>
          <p14:tracePt t="51552" x="2024063" y="3281363"/>
          <p14:tracePt t="51568" x="2019300" y="3290888"/>
          <p14:tracePt t="51790" x="2024063" y="3290888"/>
          <p14:tracePt t="51799" x="2147888" y="3276600"/>
          <p14:tracePt t="51826" x="2505075" y="3276600"/>
          <p14:tracePt t="51857" x="2667000" y="3295650"/>
          <p14:tracePt t="51879" x="2747963" y="3314700"/>
          <p14:tracePt t="51902" x="2762250" y="3314700"/>
          <p14:tracePt t="51919" x="2767013" y="3314700"/>
          <p14:tracePt t="52210" x="2781300" y="3314700"/>
          <p14:tracePt t="52219" x="2824163" y="3309938"/>
          <p14:tracePt t="52239" x="2890838" y="3305175"/>
          <p14:tracePt t="52258" x="2938463" y="3300413"/>
          <p14:tracePt t="52270" x="2957513" y="3300413"/>
          <p14:tracePt t="52284" x="2981325" y="3305175"/>
          <p14:tracePt t="52301" x="3000375" y="3333750"/>
          <p14:tracePt t="52318" x="3024188" y="3357563"/>
          <p14:tracePt t="52337" x="3038475" y="3367088"/>
          <p14:tracePt t="52352" x="3062288" y="3376613"/>
          <p14:tracePt t="52368" x="3067050" y="3371850"/>
          <p14:tracePt t="52562" x="3071813" y="3371850"/>
          <p14:tracePt t="52572" x="3086100" y="3371850"/>
          <p14:tracePt t="52585" x="3138488" y="3371850"/>
          <p14:tracePt t="52610" x="3524250" y="3352800"/>
          <p14:tracePt t="52641" x="3805238" y="3343275"/>
          <p14:tracePt t="52661" x="3962400" y="3381375"/>
          <p14:tracePt t="52685" x="3995738" y="3409950"/>
          <p14:tracePt t="52701" x="4000500" y="3424238"/>
          <p14:tracePt t="52719" x="4000500" y="3429000"/>
          <p14:tracePt t="52943" x="4005263" y="3429000"/>
          <p14:tracePt t="52954" x="4019550" y="3429000"/>
          <p14:tracePt t="52973" x="4071938" y="3414713"/>
          <p14:tracePt t="52992" x="4224338" y="3371850"/>
          <p14:tracePt t="53021" x="4281488" y="3367088"/>
          <p14:tracePt t="53041" x="4295775" y="3367088"/>
          <p14:tracePt t="53110" x="4291013" y="3367088"/>
          <p14:tracePt t="53120" x="4291013" y="3371850"/>
          <p14:tracePt t="53618" x="4291013" y="3376613"/>
          <p14:tracePt t="53628" x="4295775" y="3376613"/>
          <p14:tracePt t="53657" x="4305300" y="3376613"/>
          <p14:tracePt t="53677" x="4352925" y="3376613"/>
          <p14:tracePt t="53701" x="4424363" y="3376613"/>
          <p14:tracePt t="53737" x="4429125" y="3376613"/>
          <p14:tracePt t="53751" x="4452938" y="3376613"/>
          <p14:tracePt t="53768" x="4467225" y="3395663"/>
          <p14:tracePt t="53785" x="4476750" y="3400425"/>
          <p14:tracePt t="53801" x="4495800" y="3419475"/>
          <p14:tracePt t="53818" x="4505325" y="3429000"/>
          <p14:tracePt t="53882" x="4491038" y="3429000"/>
          <p14:tracePt t="54069" x="4495800" y="3424238"/>
          <p14:tracePt t="54078" x="4562475" y="3414713"/>
          <p14:tracePt t="54103" x="4676775" y="3395663"/>
          <p14:tracePt t="54118" x="4743450" y="3395663"/>
          <p14:tracePt t="54134" x="4867275" y="3424238"/>
          <p14:tracePt t="54150" x="4938713" y="3457575"/>
          <p14:tracePt t="54167" x="4981575" y="3486150"/>
          <p14:tracePt t="54187" x="4986338" y="3495675"/>
          <p14:tracePt t="54201" x="5005388" y="3505200"/>
          <p14:tracePt t="54470" x="5010150" y="3505200"/>
          <p14:tracePt t="54479" x="5062538" y="3495675"/>
          <p14:tracePt t="54501" x="5167313" y="3476625"/>
          <p14:tracePt t="54519" x="5224463" y="3462338"/>
          <p14:tracePt t="54534" x="5300663" y="3448050"/>
          <p14:tracePt t="54551" x="5329238" y="3448050"/>
          <p14:tracePt t="54568" x="5338763" y="3448050"/>
          <p14:tracePt t="54601" x="5343525" y="3448050"/>
          <p14:tracePt t="54832" x="5357813" y="3462338"/>
          <p14:tracePt t="54851" x="5376863" y="3462338"/>
          <p14:tracePt t="54862" x="5443538" y="3462338"/>
          <p14:tracePt t="54885" x="5548313" y="3462338"/>
          <p14:tracePt t="54901" x="5610225" y="3462338"/>
          <p14:tracePt t="54918" x="5715000" y="3471863"/>
          <p14:tracePt t="54933" x="5791200" y="3514725"/>
          <p14:tracePt t="54951" x="5829300" y="3548063"/>
          <p14:tracePt t="54969" x="5838825" y="3562350"/>
          <p14:tracePt t="54984" x="5843588" y="3571875"/>
          <p14:tracePt t="55037" x="5834063" y="3576638"/>
          <p14:tracePt t="55047" x="5795963" y="3557588"/>
          <p14:tracePt t="55253" x="5800725" y="3557588"/>
          <p14:tracePt t="55263" x="5867400" y="3552825"/>
          <p14:tracePt t="55285" x="5986463" y="3548063"/>
          <p14:tracePt t="55301" x="6043613" y="3538538"/>
          <p14:tracePt t="55317" x="6134100" y="3533775"/>
          <p14:tracePt t="55334" x="6153150" y="3533775"/>
          <p14:tracePt t="55367" x="6157913" y="3533775"/>
          <p14:tracePt t="55399" x="6167438" y="3533775"/>
          <p14:tracePt t="55404" x="6172200" y="3533775"/>
          <p14:tracePt t="55417" x="6181725" y="3533775"/>
          <p14:tracePt t="55870" x="0" y="0"/>
        </p14:tracePtLst>
      </p14:laserTrace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B993C81-DBA8-4F95-9883-658DA981E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</p:spPr>
        <p:txBody>
          <a:bodyPr/>
          <a:lstStyle/>
          <a:p>
            <a:pPr algn="ctr"/>
            <a:r>
              <a:rPr lang="en-US" dirty="0"/>
              <a:t>CSP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142031" y="1027921"/>
            <a:ext cx="1097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buFontTx/>
              <a:buChar char="-"/>
            </a:pPr>
            <a:r>
              <a:rPr lang="en-US" sz="2400" dirty="0"/>
              <a:t>Example 2: n-queen</a:t>
            </a:r>
            <a:endParaRPr lang="en-US" sz="2400" dirty="0">
              <a:latin typeface="Calibri"/>
              <a:cs typeface="Calibri"/>
            </a:endParaRPr>
          </a:p>
          <a:p>
            <a:endParaRPr lang="en-US" sz="2400" dirty="0">
              <a:latin typeface="Calibri"/>
              <a:cs typeface="Calibri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AA42F45F-6B7A-4922-B335-AACACB5413FD}"/>
              </a:ext>
            </a:extLst>
          </p:cNvPr>
          <p:cNvCxnSpPr/>
          <p:nvPr/>
        </p:nvCxnSpPr>
        <p:spPr>
          <a:xfrm>
            <a:off x="0" y="970384"/>
            <a:ext cx="12192000" cy="0"/>
          </a:xfrm>
          <a:prstGeom prst="line">
            <a:avLst/>
          </a:prstGeom>
          <a:ln w="762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مربع نص 5">
            <a:extLst>
              <a:ext uri="{FF2B5EF4-FFF2-40B4-BE49-F238E27FC236}">
                <a16:creationId xmlns="" xmlns:a16="http://schemas.microsoft.com/office/drawing/2014/main" id="{473D6D75-B408-456C-AE51-A6DB80A53F82}"/>
              </a:ext>
            </a:extLst>
          </p:cNvPr>
          <p:cNvSpPr txBox="1"/>
          <p:nvPr/>
        </p:nvSpPr>
        <p:spPr>
          <a:xfrm>
            <a:off x="692538" y="2598110"/>
            <a:ext cx="64733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buFontTx/>
              <a:buChar char="-"/>
            </a:pPr>
            <a:r>
              <a:rPr lang="en-US" sz="2400" b="1" dirty="0"/>
              <a:t>Variables</a:t>
            </a:r>
            <a:r>
              <a:rPr lang="en-US" sz="2400" dirty="0"/>
              <a:t>: </a:t>
            </a:r>
            <a:r>
              <a:rPr lang="en-US" sz="2400" dirty="0">
                <a:latin typeface="Calibri"/>
                <a:cs typeface="Calibri"/>
              </a:rPr>
              <a:t>Q</a:t>
            </a:r>
            <a:r>
              <a:rPr lang="en-US" sz="1400" dirty="0">
                <a:latin typeface="Calibri"/>
                <a:cs typeface="Calibri"/>
              </a:rPr>
              <a:t>1</a:t>
            </a:r>
            <a:r>
              <a:rPr lang="en-US" sz="2400" dirty="0">
                <a:latin typeface="Calibri"/>
                <a:cs typeface="Calibri"/>
              </a:rPr>
              <a:t>, …., Q</a:t>
            </a:r>
            <a:r>
              <a:rPr lang="en-US" sz="1400" dirty="0">
                <a:latin typeface="Calibri"/>
                <a:cs typeface="Calibri"/>
              </a:rPr>
              <a:t>n</a:t>
            </a:r>
            <a:r>
              <a:rPr lang="en-US" sz="2400" dirty="0">
                <a:latin typeface="Calibri"/>
                <a:cs typeface="Calibri"/>
              </a:rPr>
              <a:t>.</a:t>
            </a:r>
          </a:p>
          <a:p>
            <a:pPr marL="380990" indent="-380990">
              <a:buFontTx/>
              <a:buChar char="-"/>
            </a:pPr>
            <a:endParaRPr lang="en-US" sz="2400" dirty="0"/>
          </a:p>
          <a:p>
            <a:pPr marL="380990" indent="-380990">
              <a:buFontTx/>
              <a:buChar char="-"/>
            </a:pPr>
            <a:r>
              <a:rPr lang="en-US" sz="2400" b="1" dirty="0">
                <a:latin typeface="Calibri"/>
                <a:cs typeface="Calibri"/>
              </a:rPr>
              <a:t>Domains</a:t>
            </a:r>
            <a:r>
              <a:rPr lang="en-US" sz="2400" dirty="0">
                <a:latin typeface="Calibri"/>
                <a:cs typeface="Calibri"/>
              </a:rPr>
              <a:t>: </a:t>
            </a:r>
            <a:r>
              <a:rPr lang="en-US" sz="2400" dirty="0"/>
              <a:t>the set {1, ...,n}.</a:t>
            </a:r>
          </a:p>
          <a:p>
            <a:endParaRPr lang="en-US" sz="2400" dirty="0"/>
          </a:p>
          <a:p>
            <a:pPr marL="380990" indent="-380990">
              <a:buFontTx/>
              <a:buChar char="-"/>
            </a:pPr>
            <a:r>
              <a:rPr lang="en-US" sz="2400" b="1" dirty="0"/>
              <a:t>Constraints</a:t>
            </a:r>
            <a:r>
              <a:rPr lang="en-US" sz="2400" dirty="0"/>
              <a:t>: no queen Q</a:t>
            </a:r>
            <a:r>
              <a:rPr lang="en-US" dirty="0"/>
              <a:t>i</a:t>
            </a:r>
            <a:r>
              <a:rPr lang="en-US" sz="2400" dirty="0"/>
              <a:t> threaten the others.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60D25324-F1B5-4E44-9D31-0ADCE6BDA67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6250" t="58231" r="26148" b="10204"/>
          <a:stretch/>
        </p:blipFill>
        <p:spPr>
          <a:xfrm>
            <a:off x="7501813" y="1899997"/>
            <a:ext cx="4114800" cy="41505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3347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767"/>
    </mc:Choice>
    <mc:Fallback xmlns="">
      <p:transition spd="slow" advTm="70767"/>
    </mc:Fallback>
  </mc:AlternateContent>
  <p:timing>
    <p:tnLst>
      <p:par>
        <p:cTn id="1" dur="indefinite" restart="never" nodeType="tmRoot"/>
      </p:par>
    </p:tnLst>
  </p:timing>
  <p:extLst>
    <p:ext uri="{3A86A75C-4F4B-4683-9AE1-C65F6400EC91}">
      <p14:laserTraceLst xmlns:p14="http://schemas.microsoft.com/office/powerpoint/2010/main">
        <p14:tracePtLst>
          <p14:tracePt t="50515" x="6653213" y="3195638"/>
          <p14:tracePt t="50526" x="6619875" y="3200400"/>
          <p14:tracePt t="50552" x="6462713" y="3228975"/>
          <p14:tracePt t="50568" x="6100763" y="3295650"/>
          <p14:tracePt t="50588" x="5976938" y="3314700"/>
          <p14:tracePt t="50602" x="5829300" y="3324225"/>
          <p14:tracePt t="50810" x="5815013" y="3328988"/>
          <p14:tracePt t="50821" x="5710238" y="3367088"/>
          <p14:tracePt t="50836" x="5310188" y="3433763"/>
          <p14:tracePt t="50853" x="4919663" y="3548063"/>
          <p14:tracePt t="50870" x="4781550" y="3571875"/>
          <p14:tracePt t="50885" x="4643438" y="3619500"/>
          <p14:tracePt t="50902" x="4605338" y="3629025"/>
          <p14:tracePt t="51104" x="4595813" y="3629025"/>
          <p14:tracePt t="51113" x="4381500" y="3619500"/>
          <p14:tracePt t="51143" x="3462338" y="3262313"/>
          <p14:tracePt t="51172" x="3052763" y="3105150"/>
          <p14:tracePt t="51187" x="2876550" y="3033713"/>
          <p14:tracePt t="51211" x="2800350" y="3014663"/>
          <p14:tracePt t="51407" x="2790825" y="3014663"/>
          <p14:tracePt t="51417" x="2709863" y="3014663"/>
          <p14:tracePt t="51417" x="2628900" y="3033713"/>
          <p14:tracePt t="51437" x="2500313" y="3067050"/>
          <p14:tracePt t="51456" x="2214563" y="3138488"/>
          <p14:tracePt t="51476" x="2052638" y="3219450"/>
          <p14:tracePt t="51502" x="2024063" y="3257550"/>
          <p14:tracePt t="51535" x="2024063" y="3267075"/>
          <p14:tracePt t="51552" x="2024063" y="3281363"/>
          <p14:tracePt t="51568" x="2019300" y="3290888"/>
          <p14:tracePt t="51790" x="2024063" y="3290888"/>
          <p14:tracePt t="51799" x="2147888" y="3276600"/>
          <p14:tracePt t="51826" x="2505075" y="3276600"/>
          <p14:tracePt t="51857" x="2667000" y="3295650"/>
          <p14:tracePt t="51879" x="2747963" y="3314700"/>
          <p14:tracePt t="51902" x="2762250" y="3314700"/>
          <p14:tracePt t="51919" x="2767013" y="3314700"/>
          <p14:tracePt t="52210" x="2781300" y="3314700"/>
          <p14:tracePt t="52219" x="2824163" y="3309938"/>
          <p14:tracePt t="52239" x="2890838" y="3305175"/>
          <p14:tracePt t="52258" x="2938463" y="3300413"/>
          <p14:tracePt t="52270" x="2957513" y="3300413"/>
          <p14:tracePt t="52284" x="2981325" y="3305175"/>
          <p14:tracePt t="52301" x="3000375" y="3333750"/>
          <p14:tracePt t="52318" x="3024188" y="3357563"/>
          <p14:tracePt t="52337" x="3038475" y="3367088"/>
          <p14:tracePt t="52352" x="3062288" y="3376613"/>
          <p14:tracePt t="52368" x="3067050" y="3371850"/>
          <p14:tracePt t="52562" x="3071813" y="3371850"/>
          <p14:tracePt t="52572" x="3086100" y="3371850"/>
          <p14:tracePt t="52585" x="3138488" y="3371850"/>
          <p14:tracePt t="52610" x="3524250" y="3352800"/>
          <p14:tracePt t="52641" x="3805238" y="3343275"/>
          <p14:tracePt t="52661" x="3962400" y="3381375"/>
          <p14:tracePt t="52685" x="3995738" y="3409950"/>
          <p14:tracePt t="52701" x="4000500" y="3424238"/>
          <p14:tracePt t="52719" x="4000500" y="3429000"/>
          <p14:tracePt t="52943" x="4005263" y="3429000"/>
          <p14:tracePt t="52954" x="4019550" y="3429000"/>
          <p14:tracePt t="52973" x="4071938" y="3414713"/>
          <p14:tracePt t="52992" x="4224338" y="3371850"/>
          <p14:tracePt t="53021" x="4281488" y="3367088"/>
          <p14:tracePt t="53041" x="4295775" y="3367088"/>
          <p14:tracePt t="53110" x="4291013" y="3367088"/>
          <p14:tracePt t="53120" x="4291013" y="3371850"/>
          <p14:tracePt t="53618" x="4291013" y="3376613"/>
          <p14:tracePt t="53628" x="4295775" y="3376613"/>
          <p14:tracePt t="53657" x="4305300" y="3376613"/>
          <p14:tracePt t="53677" x="4352925" y="3376613"/>
          <p14:tracePt t="53701" x="4424363" y="3376613"/>
          <p14:tracePt t="53737" x="4429125" y="3376613"/>
          <p14:tracePt t="53751" x="4452938" y="3376613"/>
          <p14:tracePt t="53768" x="4467225" y="3395663"/>
          <p14:tracePt t="53785" x="4476750" y="3400425"/>
          <p14:tracePt t="53801" x="4495800" y="3419475"/>
          <p14:tracePt t="53818" x="4505325" y="3429000"/>
          <p14:tracePt t="53882" x="4491038" y="3429000"/>
          <p14:tracePt t="54069" x="4495800" y="3424238"/>
          <p14:tracePt t="54078" x="4562475" y="3414713"/>
          <p14:tracePt t="54103" x="4676775" y="3395663"/>
          <p14:tracePt t="54118" x="4743450" y="3395663"/>
          <p14:tracePt t="54134" x="4867275" y="3424238"/>
          <p14:tracePt t="54150" x="4938713" y="3457575"/>
          <p14:tracePt t="54167" x="4981575" y="3486150"/>
          <p14:tracePt t="54187" x="4986338" y="3495675"/>
          <p14:tracePt t="54201" x="5005388" y="3505200"/>
          <p14:tracePt t="54470" x="5010150" y="3505200"/>
          <p14:tracePt t="54479" x="5062538" y="3495675"/>
          <p14:tracePt t="54501" x="5167313" y="3476625"/>
          <p14:tracePt t="54519" x="5224463" y="3462338"/>
          <p14:tracePt t="54534" x="5300663" y="3448050"/>
          <p14:tracePt t="54551" x="5329238" y="3448050"/>
          <p14:tracePt t="54568" x="5338763" y="3448050"/>
          <p14:tracePt t="54601" x="5343525" y="3448050"/>
          <p14:tracePt t="54832" x="5357813" y="3462338"/>
          <p14:tracePt t="54851" x="5376863" y="3462338"/>
          <p14:tracePt t="54862" x="5443538" y="3462338"/>
          <p14:tracePt t="54885" x="5548313" y="3462338"/>
          <p14:tracePt t="54901" x="5610225" y="3462338"/>
          <p14:tracePt t="54918" x="5715000" y="3471863"/>
          <p14:tracePt t="54933" x="5791200" y="3514725"/>
          <p14:tracePt t="54951" x="5829300" y="3548063"/>
          <p14:tracePt t="54969" x="5838825" y="3562350"/>
          <p14:tracePt t="54984" x="5843588" y="3571875"/>
          <p14:tracePt t="55037" x="5834063" y="3576638"/>
          <p14:tracePt t="55047" x="5795963" y="3557588"/>
          <p14:tracePt t="55253" x="5800725" y="3557588"/>
          <p14:tracePt t="55263" x="5867400" y="3552825"/>
          <p14:tracePt t="55285" x="5986463" y="3548063"/>
          <p14:tracePt t="55301" x="6043613" y="3538538"/>
          <p14:tracePt t="55317" x="6134100" y="3533775"/>
          <p14:tracePt t="55334" x="6153150" y="3533775"/>
          <p14:tracePt t="55367" x="6157913" y="3533775"/>
          <p14:tracePt t="55399" x="6167438" y="3533775"/>
          <p14:tracePt t="55404" x="6172200" y="3533775"/>
          <p14:tracePt t="55417" x="6181725" y="3533775"/>
          <p14:tracePt t="55870" x="0" y="0"/>
        </p14:tracePtLst>
      </p14:laserTrace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B993C81-DBA8-4F95-9883-658DA981E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</p:spPr>
        <p:txBody>
          <a:bodyPr/>
          <a:lstStyle/>
          <a:p>
            <a:pPr algn="ctr"/>
            <a:r>
              <a:rPr lang="en-US" dirty="0"/>
              <a:t>CSP: Algorithms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AA42F45F-6B7A-4922-B335-AACACB5413FD}"/>
              </a:ext>
            </a:extLst>
          </p:cNvPr>
          <p:cNvCxnSpPr/>
          <p:nvPr/>
        </p:nvCxnSpPr>
        <p:spPr>
          <a:xfrm>
            <a:off x="0" y="970384"/>
            <a:ext cx="12192000" cy="0"/>
          </a:xfrm>
          <a:prstGeom prst="line">
            <a:avLst/>
          </a:prstGeom>
          <a:ln w="762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مربع نص 5">
            <a:extLst>
              <a:ext uri="{FF2B5EF4-FFF2-40B4-BE49-F238E27FC236}">
                <a16:creationId xmlns="" xmlns:a16="http://schemas.microsoft.com/office/drawing/2014/main" id="{473D6D75-B408-456C-AE51-A6DB80A53F82}"/>
              </a:ext>
            </a:extLst>
          </p:cNvPr>
          <p:cNvSpPr txBox="1"/>
          <p:nvPr/>
        </p:nvSpPr>
        <p:spPr>
          <a:xfrm>
            <a:off x="289249" y="1117600"/>
            <a:ext cx="11262048" cy="3913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400" dirty="0"/>
              <a:t>CSP can be solved by </a:t>
            </a:r>
            <a:r>
              <a:rPr lang="en-US" sz="2400" i="1" dirty="0"/>
              <a:t>a standard search </a:t>
            </a:r>
            <a:r>
              <a:rPr lang="en-US" sz="2400" dirty="0"/>
              <a:t>method as follows:</a:t>
            </a:r>
          </a:p>
          <a:p>
            <a:pPr algn="just">
              <a:lnSpc>
                <a:spcPct val="150000"/>
              </a:lnSpc>
            </a:pPr>
            <a:endParaRPr lang="en-US" sz="2400" dirty="0"/>
          </a:p>
          <a:p>
            <a:pPr algn="just">
              <a:lnSpc>
                <a:spcPct val="150000"/>
              </a:lnSpc>
            </a:pPr>
            <a:r>
              <a:rPr lang="en-US" sz="2400" b="1" dirty="0"/>
              <a:t>	Initial state</a:t>
            </a:r>
            <a:r>
              <a:rPr lang="en-US" sz="2400" dirty="0"/>
              <a:t>: the empty assignment {}, in which all variables are unassigned.</a:t>
            </a:r>
          </a:p>
          <a:p>
            <a:pPr algn="just">
              <a:lnSpc>
                <a:spcPct val="150000"/>
              </a:lnSpc>
            </a:pPr>
            <a:r>
              <a:rPr lang="en-US" sz="2400" b="1" dirty="0"/>
              <a:t>	Successor function</a:t>
            </a:r>
            <a:r>
              <a:rPr lang="en-US" sz="2400" dirty="0"/>
              <a:t>: a value can be assigned to any unassigned variable, provided   </a:t>
            </a:r>
          </a:p>
          <a:p>
            <a:pPr algn="just">
              <a:lnSpc>
                <a:spcPct val="150000"/>
              </a:lnSpc>
            </a:pPr>
            <a:r>
              <a:rPr lang="en-US" sz="2400" dirty="0"/>
              <a:t>                                                   that it does not conflict with previously assigned variables.</a:t>
            </a:r>
          </a:p>
          <a:p>
            <a:pPr algn="just">
              <a:lnSpc>
                <a:spcPct val="150000"/>
              </a:lnSpc>
            </a:pPr>
            <a:r>
              <a:rPr lang="en-US" sz="2400" b="1" dirty="0"/>
              <a:t>	Goal test</a:t>
            </a:r>
            <a:r>
              <a:rPr lang="en-US" sz="2400" dirty="0"/>
              <a:t>: the current assignment is complete.</a:t>
            </a:r>
          </a:p>
          <a:p>
            <a:pPr algn="just">
              <a:lnSpc>
                <a:spcPct val="150000"/>
              </a:lnSpc>
            </a:pPr>
            <a:r>
              <a:rPr lang="en-US" sz="2400" b="1" dirty="0"/>
              <a:t>	Path cost</a:t>
            </a:r>
            <a:r>
              <a:rPr lang="en-US" sz="2400" dirty="0"/>
              <a:t>: a constant cost (e.g., 1) for every step.</a:t>
            </a: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53998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767"/>
    </mc:Choice>
    <mc:Fallback xmlns="">
      <p:transition spd="slow" advTm="707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50515" x="6653213" y="3195638"/>
          <p14:tracePt t="50526" x="6619875" y="3200400"/>
          <p14:tracePt t="50552" x="6462713" y="3228975"/>
          <p14:tracePt t="50568" x="6100763" y="3295650"/>
          <p14:tracePt t="50588" x="5976938" y="3314700"/>
          <p14:tracePt t="50602" x="5829300" y="3324225"/>
          <p14:tracePt t="50810" x="5815013" y="3328988"/>
          <p14:tracePt t="50821" x="5710238" y="3367088"/>
          <p14:tracePt t="50836" x="5310188" y="3433763"/>
          <p14:tracePt t="50853" x="4919663" y="3548063"/>
          <p14:tracePt t="50870" x="4781550" y="3571875"/>
          <p14:tracePt t="50885" x="4643438" y="3619500"/>
          <p14:tracePt t="50902" x="4605338" y="3629025"/>
          <p14:tracePt t="51104" x="4595813" y="3629025"/>
          <p14:tracePt t="51113" x="4381500" y="3619500"/>
          <p14:tracePt t="51143" x="3462338" y="3262313"/>
          <p14:tracePt t="51172" x="3052763" y="3105150"/>
          <p14:tracePt t="51187" x="2876550" y="3033713"/>
          <p14:tracePt t="51211" x="2800350" y="3014663"/>
          <p14:tracePt t="51407" x="2790825" y="3014663"/>
          <p14:tracePt t="51417" x="2709863" y="3014663"/>
          <p14:tracePt t="51417" x="2628900" y="3033713"/>
          <p14:tracePt t="51437" x="2500313" y="3067050"/>
          <p14:tracePt t="51456" x="2214563" y="3138488"/>
          <p14:tracePt t="51476" x="2052638" y="3219450"/>
          <p14:tracePt t="51502" x="2024063" y="3257550"/>
          <p14:tracePt t="51535" x="2024063" y="3267075"/>
          <p14:tracePt t="51552" x="2024063" y="3281363"/>
          <p14:tracePt t="51568" x="2019300" y="3290888"/>
          <p14:tracePt t="51790" x="2024063" y="3290888"/>
          <p14:tracePt t="51799" x="2147888" y="3276600"/>
          <p14:tracePt t="51826" x="2505075" y="3276600"/>
          <p14:tracePt t="51857" x="2667000" y="3295650"/>
          <p14:tracePt t="51879" x="2747963" y="3314700"/>
          <p14:tracePt t="51902" x="2762250" y="3314700"/>
          <p14:tracePt t="51919" x="2767013" y="3314700"/>
          <p14:tracePt t="52210" x="2781300" y="3314700"/>
          <p14:tracePt t="52219" x="2824163" y="3309938"/>
          <p14:tracePt t="52239" x="2890838" y="3305175"/>
          <p14:tracePt t="52258" x="2938463" y="3300413"/>
          <p14:tracePt t="52270" x="2957513" y="3300413"/>
          <p14:tracePt t="52284" x="2981325" y="3305175"/>
          <p14:tracePt t="52301" x="3000375" y="3333750"/>
          <p14:tracePt t="52318" x="3024188" y="3357563"/>
          <p14:tracePt t="52337" x="3038475" y="3367088"/>
          <p14:tracePt t="52352" x="3062288" y="3376613"/>
          <p14:tracePt t="52368" x="3067050" y="3371850"/>
          <p14:tracePt t="52562" x="3071813" y="3371850"/>
          <p14:tracePt t="52572" x="3086100" y="3371850"/>
          <p14:tracePt t="52585" x="3138488" y="3371850"/>
          <p14:tracePt t="52610" x="3524250" y="3352800"/>
          <p14:tracePt t="52641" x="3805238" y="3343275"/>
          <p14:tracePt t="52661" x="3962400" y="3381375"/>
          <p14:tracePt t="52685" x="3995738" y="3409950"/>
          <p14:tracePt t="52701" x="4000500" y="3424238"/>
          <p14:tracePt t="52719" x="4000500" y="3429000"/>
          <p14:tracePt t="52943" x="4005263" y="3429000"/>
          <p14:tracePt t="52954" x="4019550" y="3429000"/>
          <p14:tracePt t="52973" x="4071938" y="3414713"/>
          <p14:tracePt t="52992" x="4224338" y="3371850"/>
          <p14:tracePt t="53021" x="4281488" y="3367088"/>
          <p14:tracePt t="53041" x="4295775" y="3367088"/>
          <p14:tracePt t="53110" x="4291013" y="3367088"/>
          <p14:tracePt t="53120" x="4291013" y="3371850"/>
          <p14:tracePt t="53618" x="4291013" y="3376613"/>
          <p14:tracePt t="53628" x="4295775" y="3376613"/>
          <p14:tracePt t="53657" x="4305300" y="3376613"/>
          <p14:tracePt t="53677" x="4352925" y="3376613"/>
          <p14:tracePt t="53701" x="4424363" y="3376613"/>
          <p14:tracePt t="53737" x="4429125" y="3376613"/>
          <p14:tracePt t="53751" x="4452938" y="3376613"/>
          <p14:tracePt t="53768" x="4467225" y="3395663"/>
          <p14:tracePt t="53785" x="4476750" y="3400425"/>
          <p14:tracePt t="53801" x="4495800" y="3419475"/>
          <p14:tracePt t="53818" x="4505325" y="3429000"/>
          <p14:tracePt t="53882" x="4491038" y="3429000"/>
          <p14:tracePt t="54069" x="4495800" y="3424238"/>
          <p14:tracePt t="54078" x="4562475" y="3414713"/>
          <p14:tracePt t="54103" x="4676775" y="3395663"/>
          <p14:tracePt t="54118" x="4743450" y="3395663"/>
          <p14:tracePt t="54134" x="4867275" y="3424238"/>
          <p14:tracePt t="54150" x="4938713" y="3457575"/>
          <p14:tracePt t="54167" x="4981575" y="3486150"/>
          <p14:tracePt t="54187" x="4986338" y="3495675"/>
          <p14:tracePt t="54201" x="5005388" y="3505200"/>
          <p14:tracePt t="54470" x="5010150" y="3505200"/>
          <p14:tracePt t="54479" x="5062538" y="3495675"/>
          <p14:tracePt t="54501" x="5167313" y="3476625"/>
          <p14:tracePt t="54519" x="5224463" y="3462338"/>
          <p14:tracePt t="54534" x="5300663" y="3448050"/>
          <p14:tracePt t="54551" x="5329238" y="3448050"/>
          <p14:tracePt t="54568" x="5338763" y="3448050"/>
          <p14:tracePt t="54601" x="5343525" y="3448050"/>
          <p14:tracePt t="54832" x="5357813" y="3462338"/>
          <p14:tracePt t="54851" x="5376863" y="3462338"/>
          <p14:tracePt t="54862" x="5443538" y="3462338"/>
          <p14:tracePt t="54885" x="5548313" y="3462338"/>
          <p14:tracePt t="54901" x="5610225" y="3462338"/>
          <p14:tracePt t="54918" x="5715000" y="3471863"/>
          <p14:tracePt t="54933" x="5791200" y="3514725"/>
          <p14:tracePt t="54951" x="5829300" y="3548063"/>
          <p14:tracePt t="54969" x="5838825" y="3562350"/>
          <p14:tracePt t="54984" x="5843588" y="3571875"/>
          <p14:tracePt t="55037" x="5834063" y="3576638"/>
          <p14:tracePt t="55047" x="5795963" y="3557588"/>
          <p14:tracePt t="55253" x="5800725" y="3557588"/>
          <p14:tracePt t="55263" x="5867400" y="3552825"/>
          <p14:tracePt t="55285" x="5986463" y="3548063"/>
          <p14:tracePt t="55301" x="6043613" y="3538538"/>
          <p14:tracePt t="55317" x="6134100" y="3533775"/>
          <p14:tracePt t="55334" x="6153150" y="3533775"/>
          <p14:tracePt t="55367" x="6157913" y="3533775"/>
          <p14:tracePt t="55399" x="6167438" y="3533775"/>
          <p14:tracePt t="55404" x="6172200" y="3533775"/>
          <p14:tracePt t="55417" x="6181725" y="3533775"/>
          <p14:tracePt t="55870" x="0" y="0"/>
        </p14:tracePtLst>
      </p14:laserTrace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B993C81-DBA8-4F95-9883-658DA981E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</p:spPr>
        <p:txBody>
          <a:bodyPr/>
          <a:lstStyle/>
          <a:p>
            <a:pPr algn="ctr"/>
            <a:r>
              <a:rPr lang="en-US" dirty="0"/>
              <a:t>CSP: Algorithms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AA42F45F-6B7A-4922-B335-AACACB5413FD}"/>
              </a:ext>
            </a:extLst>
          </p:cNvPr>
          <p:cNvCxnSpPr/>
          <p:nvPr/>
        </p:nvCxnSpPr>
        <p:spPr>
          <a:xfrm>
            <a:off x="0" y="970384"/>
            <a:ext cx="12192000" cy="0"/>
          </a:xfrm>
          <a:prstGeom prst="line">
            <a:avLst/>
          </a:prstGeom>
          <a:ln w="762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مربع نص 5">
            <a:extLst>
              <a:ext uri="{FF2B5EF4-FFF2-40B4-BE49-F238E27FC236}">
                <a16:creationId xmlns="" xmlns:a16="http://schemas.microsoft.com/office/drawing/2014/main" id="{473D6D75-B408-456C-AE51-A6DB80A53F82}"/>
              </a:ext>
            </a:extLst>
          </p:cNvPr>
          <p:cNvSpPr txBox="1"/>
          <p:nvPr/>
        </p:nvSpPr>
        <p:spPr>
          <a:xfrm>
            <a:off x="289249" y="1117600"/>
            <a:ext cx="11262048" cy="2805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400" dirty="0"/>
              <a:t>Backtracking Search for CSP:</a:t>
            </a:r>
          </a:p>
          <a:p>
            <a:pPr algn="just">
              <a:lnSpc>
                <a:spcPct val="150000"/>
              </a:lnSpc>
            </a:pPr>
            <a:r>
              <a:rPr lang="en-US" sz="2400" dirty="0"/>
              <a:t>	- Uses Depth-First search.</a:t>
            </a:r>
          </a:p>
          <a:p>
            <a:pPr algn="just">
              <a:lnSpc>
                <a:spcPct val="150000"/>
              </a:lnSpc>
            </a:pPr>
            <a:r>
              <a:rPr lang="en-US" sz="2400" dirty="0"/>
              <a:t>	- Chooses values for one variable at a time and backtracks when a variable has no 	   legal values left to assign.</a:t>
            </a:r>
          </a:p>
          <a:p>
            <a:pPr algn="just">
              <a:lnSpc>
                <a:spcPct val="150000"/>
              </a:lnSpc>
            </a:pPr>
            <a:r>
              <a:rPr lang="en-US" sz="2400" dirty="0"/>
              <a:t>		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4ECEB2D8-17AD-4C37-8942-60468FC42B5B}"/>
              </a:ext>
            </a:extLst>
          </p:cNvPr>
          <p:cNvGrpSpPr/>
          <p:nvPr/>
        </p:nvGrpSpPr>
        <p:grpSpPr>
          <a:xfrm>
            <a:off x="3657600" y="3470127"/>
            <a:ext cx="4180113" cy="2977325"/>
            <a:chOff x="6643396" y="1942896"/>
            <a:chExt cx="4856066" cy="3795433"/>
          </a:xfrm>
        </p:grpSpPr>
        <p:pic>
          <p:nvPicPr>
            <p:cNvPr id="6" name="Picture 5">
              <a:extLst>
                <a:ext uri="{FF2B5EF4-FFF2-40B4-BE49-F238E27FC236}">
                  <a16:creationId xmlns="" xmlns:a16="http://schemas.microsoft.com/office/drawing/2014/main" id="{A71C16F4-7331-486B-9B49-FAA82D2850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2985" t="32245" r="44514" b="34558"/>
            <a:stretch/>
          </p:blipFill>
          <p:spPr>
            <a:xfrm>
              <a:off x="6926278" y="1942896"/>
              <a:ext cx="4573184" cy="3795433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0F5AF6A4-9B06-462F-AAEA-85F0EA7854DF}"/>
                </a:ext>
              </a:extLst>
            </p:cNvPr>
            <p:cNvSpPr txBox="1"/>
            <p:nvPr/>
          </p:nvSpPr>
          <p:spPr>
            <a:xfrm>
              <a:off x="6643396" y="5001208"/>
              <a:ext cx="1772816" cy="7371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40493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767"/>
    </mc:Choice>
    <mc:Fallback xmlns="">
      <p:transition spd="slow" advTm="707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50515" x="6653213" y="3195638"/>
          <p14:tracePt t="50526" x="6619875" y="3200400"/>
          <p14:tracePt t="50552" x="6462713" y="3228975"/>
          <p14:tracePt t="50568" x="6100763" y="3295650"/>
          <p14:tracePt t="50588" x="5976938" y="3314700"/>
          <p14:tracePt t="50602" x="5829300" y="3324225"/>
          <p14:tracePt t="50810" x="5815013" y="3328988"/>
          <p14:tracePt t="50821" x="5710238" y="3367088"/>
          <p14:tracePt t="50836" x="5310188" y="3433763"/>
          <p14:tracePt t="50853" x="4919663" y="3548063"/>
          <p14:tracePt t="50870" x="4781550" y="3571875"/>
          <p14:tracePt t="50885" x="4643438" y="3619500"/>
          <p14:tracePt t="50902" x="4605338" y="3629025"/>
          <p14:tracePt t="51104" x="4595813" y="3629025"/>
          <p14:tracePt t="51113" x="4381500" y="3619500"/>
          <p14:tracePt t="51143" x="3462338" y="3262313"/>
          <p14:tracePt t="51172" x="3052763" y="3105150"/>
          <p14:tracePt t="51187" x="2876550" y="3033713"/>
          <p14:tracePt t="51211" x="2800350" y="3014663"/>
          <p14:tracePt t="51407" x="2790825" y="3014663"/>
          <p14:tracePt t="51417" x="2709863" y="3014663"/>
          <p14:tracePt t="51417" x="2628900" y="3033713"/>
          <p14:tracePt t="51437" x="2500313" y="3067050"/>
          <p14:tracePt t="51456" x="2214563" y="3138488"/>
          <p14:tracePt t="51476" x="2052638" y="3219450"/>
          <p14:tracePt t="51502" x="2024063" y="3257550"/>
          <p14:tracePt t="51535" x="2024063" y="3267075"/>
          <p14:tracePt t="51552" x="2024063" y="3281363"/>
          <p14:tracePt t="51568" x="2019300" y="3290888"/>
          <p14:tracePt t="51790" x="2024063" y="3290888"/>
          <p14:tracePt t="51799" x="2147888" y="3276600"/>
          <p14:tracePt t="51826" x="2505075" y="3276600"/>
          <p14:tracePt t="51857" x="2667000" y="3295650"/>
          <p14:tracePt t="51879" x="2747963" y="3314700"/>
          <p14:tracePt t="51902" x="2762250" y="3314700"/>
          <p14:tracePt t="51919" x="2767013" y="3314700"/>
          <p14:tracePt t="52210" x="2781300" y="3314700"/>
          <p14:tracePt t="52219" x="2824163" y="3309938"/>
          <p14:tracePt t="52239" x="2890838" y="3305175"/>
          <p14:tracePt t="52258" x="2938463" y="3300413"/>
          <p14:tracePt t="52270" x="2957513" y="3300413"/>
          <p14:tracePt t="52284" x="2981325" y="3305175"/>
          <p14:tracePt t="52301" x="3000375" y="3333750"/>
          <p14:tracePt t="52318" x="3024188" y="3357563"/>
          <p14:tracePt t="52337" x="3038475" y="3367088"/>
          <p14:tracePt t="52352" x="3062288" y="3376613"/>
          <p14:tracePt t="52368" x="3067050" y="3371850"/>
          <p14:tracePt t="52562" x="3071813" y="3371850"/>
          <p14:tracePt t="52572" x="3086100" y="3371850"/>
          <p14:tracePt t="52585" x="3138488" y="3371850"/>
          <p14:tracePt t="52610" x="3524250" y="3352800"/>
          <p14:tracePt t="52641" x="3805238" y="3343275"/>
          <p14:tracePt t="52661" x="3962400" y="3381375"/>
          <p14:tracePt t="52685" x="3995738" y="3409950"/>
          <p14:tracePt t="52701" x="4000500" y="3424238"/>
          <p14:tracePt t="52719" x="4000500" y="3429000"/>
          <p14:tracePt t="52943" x="4005263" y="3429000"/>
          <p14:tracePt t="52954" x="4019550" y="3429000"/>
          <p14:tracePt t="52973" x="4071938" y="3414713"/>
          <p14:tracePt t="52992" x="4224338" y="3371850"/>
          <p14:tracePt t="53021" x="4281488" y="3367088"/>
          <p14:tracePt t="53041" x="4295775" y="3367088"/>
          <p14:tracePt t="53110" x="4291013" y="3367088"/>
          <p14:tracePt t="53120" x="4291013" y="3371850"/>
          <p14:tracePt t="53618" x="4291013" y="3376613"/>
          <p14:tracePt t="53628" x="4295775" y="3376613"/>
          <p14:tracePt t="53657" x="4305300" y="3376613"/>
          <p14:tracePt t="53677" x="4352925" y="3376613"/>
          <p14:tracePt t="53701" x="4424363" y="3376613"/>
          <p14:tracePt t="53737" x="4429125" y="3376613"/>
          <p14:tracePt t="53751" x="4452938" y="3376613"/>
          <p14:tracePt t="53768" x="4467225" y="3395663"/>
          <p14:tracePt t="53785" x="4476750" y="3400425"/>
          <p14:tracePt t="53801" x="4495800" y="3419475"/>
          <p14:tracePt t="53818" x="4505325" y="3429000"/>
          <p14:tracePt t="53882" x="4491038" y="3429000"/>
          <p14:tracePt t="54069" x="4495800" y="3424238"/>
          <p14:tracePt t="54078" x="4562475" y="3414713"/>
          <p14:tracePt t="54103" x="4676775" y="3395663"/>
          <p14:tracePt t="54118" x="4743450" y="3395663"/>
          <p14:tracePt t="54134" x="4867275" y="3424238"/>
          <p14:tracePt t="54150" x="4938713" y="3457575"/>
          <p14:tracePt t="54167" x="4981575" y="3486150"/>
          <p14:tracePt t="54187" x="4986338" y="3495675"/>
          <p14:tracePt t="54201" x="5005388" y="3505200"/>
          <p14:tracePt t="54470" x="5010150" y="3505200"/>
          <p14:tracePt t="54479" x="5062538" y="3495675"/>
          <p14:tracePt t="54501" x="5167313" y="3476625"/>
          <p14:tracePt t="54519" x="5224463" y="3462338"/>
          <p14:tracePt t="54534" x="5300663" y="3448050"/>
          <p14:tracePt t="54551" x="5329238" y="3448050"/>
          <p14:tracePt t="54568" x="5338763" y="3448050"/>
          <p14:tracePt t="54601" x="5343525" y="3448050"/>
          <p14:tracePt t="54832" x="5357813" y="3462338"/>
          <p14:tracePt t="54851" x="5376863" y="3462338"/>
          <p14:tracePt t="54862" x="5443538" y="3462338"/>
          <p14:tracePt t="54885" x="5548313" y="3462338"/>
          <p14:tracePt t="54901" x="5610225" y="3462338"/>
          <p14:tracePt t="54918" x="5715000" y="3471863"/>
          <p14:tracePt t="54933" x="5791200" y="3514725"/>
          <p14:tracePt t="54951" x="5829300" y="3548063"/>
          <p14:tracePt t="54969" x="5838825" y="3562350"/>
          <p14:tracePt t="54984" x="5843588" y="3571875"/>
          <p14:tracePt t="55037" x="5834063" y="3576638"/>
          <p14:tracePt t="55047" x="5795963" y="3557588"/>
          <p14:tracePt t="55253" x="5800725" y="3557588"/>
          <p14:tracePt t="55263" x="5867400" y="3552825"/>
          <p14:tracePt t="55285" x="5986463" y="3548063"/>
          <p14:tracePt t="55301" x="6043613" y="3538538"/>
          <p14:tracePt t="55317" x="6134100" y="3533775"/>
          <p14:tracePt t="55334" x="6153150" y="3533775"/>
          <p14:tracePt t="55367" x="6157913" y="3533775"/>
          <p14:tracePt t="55399" x="6167438" y="3533775"/>
          <p14:tracePt t="55404" x="6172200" y="3533775"/>
          <p14:tracePt t="55417" x="6181725" y="3533775"/>
          <p14:tracePt t="55870" x="0" y="0"/>
        </p14:tracePtLst>
      </p14:laserTrace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B993C81-DBA8-4F95-9883-658DA981E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</p:spPr>
        <p:txBody>
          <a:bodyPr/>
          <a:lstStyle/>
          <a:p>
            <a:pPr algn="ctr"/>
            <a:r>
              <a:rPr lang="en-US" dirty="0"/>
              <a:t>CSP: Algorithms: Backtracking Example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AA42F45F-6B7A-4922-B335-AACACB5413FD}"/>
              </a:ext>
            </a:extLst>
          </p:cNvPr>
          <p:cNvCxnSpPr/>
          <p:nvPr/>
        </p:nvCxnSpPr>
        <p:spPr>
          <a:xfrm>
            <a:off x="0" y="970384"/>
            <a:ext cx="12192000" cy="0"/>
          </a:xfrm>
          <a:prstGeom prst="line">
            <a:avLst/>
          </a:prstGeom>
          <a:ln w="762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F578793-070A-4729-9DAD-DA8AB819B53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546" t="45578" r="46658" b="29932"/>
          <a:stretch/>
        </p:blipFill>
        <p:spPr>
          <a:xfrm>
            <a:off x="5122505" y="1061614"/>
            <a:ext cx="3023119" cy="16795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C84F18F9-DA1D-43A8-9AE5-F3E65769127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934" t="59214" r="58750" b="28843"/>
          <a:stretch/>
        </p:blipFill>
        <p:spPr>
          <a:xfrm>
            <a:off x="4338873" y="2722461"/>
            <a:ext cx="2112642" cy="10657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13C99534-1256-4C0B-9AE5-24FC383DCB5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0230" t="61905" r="60357" b="29524"/>
          <a:stretch/>
        </p:blipFill>
        <p:spPr>
          <a:xfrm>
            <a:off x="3698979" y="3788224"/>
            <a:ext cx="2080773" cy="106576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2106F60-E185-4756-8CC8-DB8557C490FE}"/>
              </a:ext>
            </a:extLst>
          </p:cNvPr>
          <p:cNvSpPr txBox="1"/>
          <p:nvPr/>
        </p:nvSpPr>
        <p:spPr>
          <a:xfrm>
            <a:off x="3838960" y="4738081"/>
            <a:ext cx="4758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…………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54DE920-60CD-44B0-B931-77AA6FE6704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9158" t="38776" r="50561" b="37687"/>
          <a:stretch/>
        </p:blipFill>
        <p:spPr>
          <a:xfrm>
            <a:off x="3161623" y="5757189"/>
            <a:ext cx="1577742" cy="1029997"/>
          </a:xfrm>
          <a:prstGeom prst="rect">
            <a:avLst/>
          </a:prstGeom>
        </p:spPr>
      </p:pic>
      <p:sp>
        <p:nvSpPr>
          <p:cNvPr id="6" name="مربع نص 5"/>
          <p:cNvSpPr txBox="1"/>
          <p:nvPr/>
        </p:nvSpPr>
        <p:spPr>
          <a:xfrm>
            <a:off x="7522584" y="2925948"/>
            <a:ext cx="491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12" name="مربع نص 11"/>
          <p:cNvSpPr txBox="1"/>
          <p:nvPr/>
        </p:nvSpPr>
        <p:spPr>
          <a:xfrm>
            <a:off x="6786464" y="2910777"/>
            <a:ext cx="491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?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9787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767"/>
    </mc:Choice>
    <mc:Fallback xmlns="">
      <p:transition spd="slow" advTm="707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" grpId="0"/>
      <p:bldP spid="12" grpId="0"/>
    </p:bldLst>
  </p:timing>
  <p:extLst mod="1">
    <p:ext uri="{3A86A75C-4F4B-4683-9AE1-C65F6400EC91}">
      <p14:laserTraceLst xmlns:p14="http://schemas.microsoft.com/office/powerpoint/2010/main">
        <p14:tracePtLst>
          <p14:tracePt t="50515" x="6653213" y="3195638"/>
          <p14:tracePt t="50526" x="6619875" y="3200400"/>
          <p14:tracePt t="50552" x="6462713" y="3228975"/>
          <p14:tracePt t="50568" x="6100763" y="3295650"/>
          <p14:tracePt t="50588" x="5976938" y="3314700"/>
          <p14:tracePt t="50602" x="5829300" y="3324225"/>
          <p14:tracePt t="50810" x="5815013" y="3328988"/>
          <p14:tracePt t="50821" x="5710238" y="3367088"/>
          <p14:tracePt t="50836" x="5310188" y="3433763"/>
          <p14:tracePt t="50853" x="4919663" y="3548063"/>
          <p14:tracePt t="50870" x="4781550" y="3571875"/>
          <p14:tracePt t="50885" x="4643438" y="3619500"/>
          <p14:tracePt t="50902" x="4605338" y="3629025"/>
          <p14:tracePt t="51104" x="4595813" y="3629025"/>
          <p14:tracePt t="51113" x="4381500" y="3619500"/>
          <p14:tracePt t="51143" x="3462338" y="3262313"/>
          <p14:tracePt t="51172" x="3052763" y="3105150"/>
          <p14:tracePt t="51187" x="2876550" y="3033713"/>
          <p14:tracePt t="51211" x="2800350" y="3014663"/>
          <p14:tracePt t="51407" x="2790825" y="3014663"/>
          <p14:tracePt t="51417" x="2709863" y="3014663"/>
          <p14:tracePt t="51417" x="2628900" y="3033713"/>
          <p14:tracePt t="51437" x="2500313" y="3067050"/>
          <p14:tracePt t="51456" x="2214563" y="3138488"/>
          <p14:tracePt t="51476" x="2052638" y="3219450"/>
          <p14:tracePt t="51502" x="2024063" y="3257550"/>
          <p14:tracePt t="51535" x="2024063" y="3267075"/>
          <p14:tracePt t="51552" x="2024063" y="3281363"/>
          <p14:tracePt t="51568" x="2019300" y="3290888"/>
          <p14:tracePt t="51790" x="2024063" y="3290888"/>
          <p14:tracePt t="51799" x="2147888" y="3276600"/>
          <p14:tracePt t="51826" x="2505075" y="3276600"/>
          <p14:tracePt t="51857" x="2667000" y="3295650"/>
          <p14:tracePt t="51879" x="2747963" y="3314700"/>
          <p14:tracePt t="51902" x="2762250" y="3314700"/>
          <p14:tracePt t="51919" x="2767013" y="3314700"/>
          <p14:tracePt t="52210" x="2781300" y="3314700"/>
          <p14:tracePt t="52219" x="2824163" y="3309938"/>
          <p14:tracePt t="52239" x="2890838" y="3305175"/>
          <p14:tracePt t="52258" x="2938463" y="3300413"/>
          <p14:tracePt t="52270" x="2957513" y="3300413"/>
          <p14:tracePt t="52284" x="2981325" y="3305175"/>
          <p14:tracePt t="52301" x="3000375" y="3333750"/>
          <p14:tracePt t="52318" x="3024188" y="3357563"/>
          <p14:tracePt t="52337" x="3038475" y="3367088"/>
          <p14:tracePt t="52352" x="3062288" y="3376613"/>
          <p14:tracePt t="52368" x="3067050" y="3371850"/>
          <p14:tracePt t="52562" x="3071813" y="3371850"/>
          <p14:tracePt t="52572" x="3086100" y="3371850"/>
          <p14:tracePt t="52585" x="3138488" y="3371850"/>
          <p14:tracePt t="52610" x="3524250" y="3352800"/>
          <p14:tracePt t="52641" x="3805238" y="3343275"/>
          <p14:tracePt t="52661" x="3962400" y="3381375"/>
          <p14:tracePt t="52685" x="3995738" y="3409950"/>
          <p14:tracePt t="52701" x="4000500" y="3424238"/>
          <p14:tracePt t="52719" x="4000500" y="3429000"/>
          <p14:tracePt t="52943" x="4005263" y="3429000"/>
          <p14:tracePt t="52954" x="4019550" y="3429000"/>
          <p14:tracePt t="52973" x="4071938" y="3414713"/>
          <p14:tracePt t="52992" x="4224338" y="3371850"/>
          <p14:tracePt t="53021" x="4281488" y="3367088"/>
          <p14:tracePt t="53041" x="4295775" y="3367088"/>
          <p14:tracePt t="53110" x="4291013" y="3367088"/>
          <p14:tracePt t="53120" x="4291013" y="3371850"/>
          <p14:tracePt t="53618" x="4291013" y="3376613"/>
          <p14:tracePt t="53628" x="4295775" y="3376613"/>
          <p14:tracePt t="53657" x="4305300" y="3376613"/>
          <p14:tracePt t="53677" x="4352925" y="3376613"/>
          <p14:tracePt t="53701" x="4424363" y="3376613"/>
          <p14:tracePt t="53737" x="4429125" y="3376613"/>
          <p14:tracePt t="53751" x="4452938" y="3376613"/>
          <p14:tracePt t="53768" x="4467225" y="3395663"/>
          <p14:tracePt t="53785" x="4476750" y="3400425"/>
          <p14:tracePt t="53801" x="4495800" y="3419475"/>
          <p14:tracePt t="53818" x="4505325" y="3429000"/>
          <p14:tracePt t="53882" x="4491038" y="3429000"/>
          <p14:tracePt t="54069" x="4495800" y="3424238"/>
          <p14:tracePt t="54078" x="4562475" y="3414713"/>
          <p14:tracePt t="54103" x="4676775" y="3395663"/>
          <p14:tracePt t="54118" x="4743450" y="3395663"/>
          <p14:tracePt t="54134" x="4867275" y="3424238"/>
          <p14:tracePt t="54150" x="4938713" y="3457575"/>
          <p14:tracePt t="54167" x="4981575" y="3486150"/>
          <p14:tracePt t="54187" x="4986338" y="3495675"/>
          <p14:tracePt t="54201" x="5005388" y="3505200"/>
          <p14:tracePt t="54470" x="5010150" y="3505200"/>
          <p14:tracePt t="54479" x="5062538" y="3495675"/>
          <p14:tracePt t="54501" x="5167313" y="3476625"/>
          <p14:tracePt t="54519" x="5224463" y="3462338"/>
          <p14:tracePt t="54534" x="5300663" y="3448050"/>
          <p14:tracePt t="54551" x="5329238" y="3448050"/>
          <p14:tracePt t="54568" x="5338763" y="3448050"/>
          <p14:tracePt t="54601" x="5343525" y="3448050"/>
          <p14:tracePt t="54832" x="5357813" y="3462338"/>
          <p14:tracePt t="54851" x="5376863" y="3462338"/>
          <p14:tracePt t="54862" x="5443538" y="3462338"/>
          <p14:tracePt t="54885" x="5548313" y="3462338"/>
          <p14:tracePt t="54901" x="5610225" y="3462338"/>
          <p14:tracePt t="54918" x="5715000" y="3471863"/>
          <p14:tracePt t="54933" x="5791200" y="3514725"/>
          <p14:tracePt t="54951" x="5829300" y="3548063"/>
          <p14:tracePt t="54969" x="5838825" y="3562350"/>
          <p14:tracePt t="54984" x="5843588" y="3571875"/>
          <p14:tracePt t="55037" x="5834063" y="3576638"/>
          <p14:tracePt t="55047" x="5795963" y="3557588"/>
          <p14:tracePt t="55253" x="5800725" y="3557588"/>
          <p14:tracePt t="55263" x="5867400" y="3552825"/>
          <p14:tracePt t="55285" x="5986463" y="3548063"/>
          <p14:tracePt t="55301" x="6043613" y="3538538"/>
          <p14:tracePt t="55317" x="6134100" y="3533775"/>
          <p14:tracePt t="55334" x="6153150" y="3533775"/>
          <p14:tracePt t="55367" x="6157913" y="3533775"/>
          <p14:tracePt t="55399" x="6167438" y="3533775"/>
          <p14:tracePt t="55404" x="6172200" y="3533775"/>
          <p14:tracePt t="55417" x="6181725" y="3533775"/>
          <p14:tracePt t="55870" x="0" y="0"/>
        </p14:tracePtLst>
      </p14:laserTrace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B993C81-DBA8-4F95-9883-658DA981E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</p:spPr>
        <p:txBody>
          <a:bodyPr/>
          <a:lstStyle/>
          <a:p>
            <a:pPr algn="ctr"/>
            <a:r>
              <a:rPr lang="en-US" dirty="0"/>
              <a:t>CSP: Algorithms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AA42F45F-6B7A-4922-B335-AACACB5413FD}"/>
              </a:ext>
            </a:extLst>
          </p:cNvPr>
          <p:cNvCxnSpPr/>
          <p:nvPr/>
        </p:nvCxnSpPr>
        <p:spPr>
          <a:xfrm>
            <a:off x="0" y="970384"/>
            <a:ext cx="12192000" cy="0"/>
          </a:xfrm>
          <a:prstGeom prst="line">
            <a:avLst/>
          </a:prstGeom>
          <a:ln w="762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مربع نص 5">
            <a:extLst>
              <a:ext uri="{FF2B5EF4-FFF2-40B4-BE49-F238E27FC236}">
                <a16:creationId xmlns="" xmlns:a16="http://schemas.microsoft.com/office/drawing/2014/main" id="{473D6D75-B408-456C-AE51-A6DB80A53F82}"/>
              </a:ext>
            </a:extLst>
          </p:cNvPr>
          <p:cNvSpPr txBox="1"/>
          <p:nvPr/>
        </p:nvSpPr>
        <p:spPr>
          <a:xfrm>
            <a:off x="289249" y="1042952"/>
            <a:ext cx="11262048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400" dirty="0"/>
              <a:t>Improving backtracking efficiency: </a:t>
            </a:r>
          </a:p>
          <a:p>
            <a:r>
              <a:rPr lang="en-US" b="1" dirty="0"/>
              <a:t>	</a:t>
            </a:r>
          </a:p>
          <a:p>
            <a:pPr>
              <a:lnSpc>
                <a:spcPct val="150000"/>
              </a:lnSpc>
            </a:pPr>
            <a:r>
              <a:rPr lang="en-US" b="1" dirty="0"/>
              <a:t>	Q1</a:t>
            </a:r>
            <a:r>
              <a:rPr lang="en-US" dirty="0"/>
              <a:t>\ Which variable should be assigned next?</a:t>
            </a:r>
          </a:p>
          <a:p>
            <a:pPr>
              <a:lnSpc>
                <a:spcPct val="150000"/>
              </a:lnSpc>
            </a:pPr>
            <a:r>
              <a:rPr lang="en-US" dirty="0"/>
              <a:t>		o Choose the variable with the fewest legal values </a:t>
            </a:r>
            <a:r>
              <a:rPr lang="en-US" b="1" dirty="0"/>
              <a:t>minimum remaining values </a:t>
            </a:r>
            <a:r>
              <a:rPr lang="en-US" dirty="0"/>
              <a:t>(MRV) heuristic.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		For example, after the assignments for </a:t>
            </a:r>
            <a:r>
              <a:rPr lang="en-US" b="1" dirty="0"/>
              <a:t>WA=red </a:t>
            </a:r>
            <a:r>
              <a:rPr lang="en-US" dirty="0"/>
              <a:t>and </a:t>
            </a:r>
            <a:r>
              <a:rPr lang="en-US" b="1" dirty="0"/>
              <a:t>NT =green</a:t>
            </a:r>
            <a:r>
              <a:rPr lang="en-US" dirty="0"/>
              <a:t>, there is only one possible value for</a:t>
            </a:r>
          </a:p>
          <a:p>
            <a:pPr>
              <a:lnSpc>
                <a:spcPct val="150000"/>
              </a:lnSpc>
            </a:pPr>
            <a:r>
              <a:rPr lang="en-US" dirty="0"/>
              <a:t>		SA, so it makes sense to assign SA=blue next rather than assigning </a:t>
            </a:r>
            <a:r>
              <a:rPr lang="en-US" b="1" dirty="0"/>
              <a:t>Q</a:t>
            </a:r>
            <a:r>
              <a:rPr lang="en-US" dirty="0"/>
              <a:t>.</a:t>
            </a:r>
            <a:endParaRPr lang="en-US" sz="2400" dirty="0"/>
          </a:p>
          <a:p>
            <a:pPr algn="just">
              <a:lnSpc>
                <a:spcPct val="150000"/>
              </a:lnSpc>
            </a:pPr>
            <a:r>
              <a:rPr lang="en-US" sz="2400" dirty="0"/>
              <a:t>	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403A7657-0DFD-484A-9A77-FCD2C68AE5E1}"/>
              </a:ext>
            </a:extLst>
          </p:cNvPr>
          <p:cNvGrpSpPr/>
          <p:nvPr/>
        </p:nvGrpSpPr>
        <p:grpSpPr>
          <a:xfrm>
            <a:off x="410543" y="4334070"/>
            <a:ext cx="3163079" cy="2104052"/>
            <a:chOff x="6643396" y="1942896"/>
            <a:chExt cx="4856066" cy="3795433"/>
          </a:xfrm>
        </p:grpSpPr>
        <p:pic>
          <p:nvPicPr>
            <p:cNvPr id="6" name="Picture 5">
              <a:extLst>
                <a:ext uri="{FF2B5EF4-FFF2-40B4-BE49-F238E27FC236}">
                  <a16:creationId xmlns="" xmlns:a16="http://schemas.microsoft.com/office/drawing/2014/main" id="{1F203BF6-C80A-4378-B9F2-5E33E84189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2985" t="32245" r="44514" b="34558"/>
            <a:stretch/>
          </p:blipFill>
          <p:spPr>
            <a:xfrm>
              <a:off x="6926278" y="1942896"/>
              <a:ext cx="4573184" cy="3795433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FFB55F65-55D0-45A9-90D7-9F856C5B2DDC}"/>
                </a:ext>
              </a:extLst>
            </p:cNvPr>
            <p:cNvSpPr txBox="1"/>
            <p:nvPr/>
          </p:nvSpPr>
          <p:spPr>
            <a:xfrm>
              <a:off x="6643396" y="5001208"/>
              <a:ext cx="1772816" cy="7371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8D39EAE-A4B4-4E6F-B671-2E1C1160A48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6429" t="28300" r="51988" b="64762"/>
          <a:stretch/>
        </p:blipFill>
        <p:spPr>
          <a:xfrm>
            <a:off x="3573623" y="4683967"/>
            <a:ext cx="5477068" cy="18493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D1F5E7F1-5D8F-4A25-8498-F140775D714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8052" t="28300" r="46087" b="64762"/>
          <a:stretch/>
        </p:blipFill>
        <p:spPr>
          <a:xfrm>
            <a:off x="9106678" y="4683967"/>
            <a:ext cx="2771191" cy="1849379"/>
          </a:xfrm>
          <a:prstGeom prst="rect">
            <a:avLst/>
          </a:prstGeom>
        </p:spPr>
      </p:pic>
      <p:sp>
        <p:nvSpPr>
          <p:cNvPr id="10" name="مربع نص 9"/>
          <p:cNvSpPr txBox="1"/>
          <p:nvPr/>
        </p:nvSpPr>
        <p:spPr>
          <a:xfrm>
            <a:off x="7125419" y="6363619"/>
            <a:ext cx="2260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MRV = 1 for SA</a:t>
            </a:r>
            <a:endParaRPr lang="en-US" b="1" dirty="0"/>
          </a:p>
        </p:txBody>
      </p:sp>
      <p:sp>
        <p:nvSpPr>
          <p:cNvPr id="11" name="مربع نص 10"/>
          <p:cNvSpPr txBox="1"/>
          <p:nvPr/>
        </p:nvSpPr>
        <p:spPr>
          <a:xfrm>
            <a:off x="8157713" y="4228439"/>
            <a:ext cx="2260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MRV = 2 for Q</a:t>
            </a:r>
            <a:endParaRPr lang="en-US" b="1" dirty="0"/>
          </a:p>
        </p:txBody>
      </p:sp>
      <p:cxnSp>
        <p:nvCxnSpPr>
          <p:cNvPr id="13" name="رابط كسهم مستقيم 12"/>
          <p:cNvCxnSpPr/>
          <p:nvPr/>
        </p:nvCxnSpPr>
        <p:spPr>
          <a:xfrm flipV="1">
            <a:off x="8557404" y="4683967"/>
            <a:ext cx="345056" cy="5608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رابط كسهم مستقيم 13"/>
          <p:cNvCxnSpPr/>
          <p:nvPr/>
        </p:nvCxnSpPr>
        <p:spPr>
          <a:xfrm flipH="1">
            <a:off x="7936302" y="5608656"/>
            <a:ext cx="221411" cy="7549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294765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767"/>
    </mc:Choice>
    <mc:Fallback xmlns="">
      <p:transition spd="slow" advTm="707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>
    <p:ext uri="{3A86A75C-4F4B-4683-9AE1-C65F6400EC91}">
      <p14:laserTraceLst xmlns:p14="http://schemas.microsoft.com/office/powerpoint/2010/main">
        <p14:tracePtLst>
          <p14:tracePt t="50515" x="6653213" y="3195638"/>
          <p14:tracePt t="50526" x="6619875" y="3200400"/>
          <p14:tracePt t="50552" x="6462713" y="3228975"/>
          <p14:tracePt t="50568" x="6100763" y="3295650"/>
          <p14:tracePt t="50588" x="5976938" y="3314700"/>
          <p14:tracePt t="50602" x="5829300" y="3324225"/>
          <p14:tracePt t="50810" x="5815013" y="3328988"/>
          <p14:tracePt t="50821" x="5710238" y="3367088"/>
          <p14:tracePt t="50836" x="5310188" y="3433763"/>
          <p14:tracePt t="50853" x="4919663" y="3548063"/>
          <p14:tracePt t="50870" x="4781550" y="3571875"/>
          <p14:tracePt t="50885" x="4643438" y="3619500"/>
          <p14:tracePt t="50902" x="4605338" y="3629025"/>
          <p14:tracePt t="51104" x="4595813" y="3629025"/>
          <p14:tracePt t="51113" x="4381500" y="3619500"/>
          <p14:tracePt t="51143" x="3462338" y="3262313"/>
          <p14:tracePt t="51172" x="3052763" y="3105150"/>
          <p14:tracePt t="51187" x="2876550" y="3033713"/>
          <p14:tracePt t="51211" x="2800350" y="3014663"/>
          <p14:tracePt t="51407" x="2790825" y="3014663"/>
          <p14:tracePt t="51417" x="2709863" y="3014663"/>
          <p14:tracePt t="51417" x="2628900" y="3033713"/>
          <p14:tracePt t="51437" x="2500313" y="3067050"/>
          <p14:tracePt t="51456" x="2214563" y="3138488"/>
          <p14:tracePt t="51476" x="2052638" y="3219450"/>
          <p14:tracePt t="51502" x="2024063" y="3257550"/>
          <p14:tracePt t="51535" x="2024063" y="3267075"/>
          <p14:tracePt t="51552" x="2024063" y="3281363"/>
          <p14:tracePt t="51568" x="2019300" y="3290888"/>
          <p14:tracePt t="51790" x="2024063" y="3290888"/>
          <p14:tracePt t="51799" x="2147888" y="3276600"/>
          <p14:tracePt t="51826" x="2505075" y="3276600"/>
          <p14:tracePt t="51857" x="2667000" y="3295650"/>
          <p14:tracePt t="51879" x="2747963" y="3314700"/>
          <p14:tracePt t="51902" x="2762250" y="3314700"/>
          <p14:tracePt t="51919" x="2767013" y="3314700"/>
          <p14:tracePt t="52210" x="2781300" y="3314700"/>
          <p14:tracePt t="52219" x="2824163" y="3309938"/>
          <p14:tracePt t="52239" x="2890838" y="3305175"/>
          <p14:tracePt t="52258" x="2938463" y="3300413"/>
          <p14:tracePt t="52270" x="2957513" y="3300413"/>
          <p14:tracePt t="52284" x="2981325" y="3305175"/>
          <p14:tracePt t="52301" x="3000375" y="3333750"/>
          <p14:tracePt t="52318" x="3024188" y="3357563"/>
          <p14:tracePt t="52337" x="3038475" y="3367088"/>
          <p14:tracePt t="52352" x="3062288" y="3376613"/>
          <p14:tracePt t="52368" x="3067050" y="3371850"/>
          <p14:tracePt t="52562" x="3071813" y="3371850"/>
          <p14:tracePt t="52572" x="3086100" y="3371850"/>
          <p14:tracePt t="52585" x="3138488" y="3371850"/>
          <p14:tracePt t="52610" x="3524250" y="3352800"/>
          <p14:tracePt t="52641" x="3805238" y="3343275"/>
          <p14:tracePt t="52661" x="3962400" y="3381375"/>
          <p14:tracePt t="52685" x="3995738" y="3409950"/>
          <p14:tracePt t="52701" x="4000500" y="3424238"/>
          <p14:tracePt t="52719" x="4000500" y="3429000"/>
          <p14:tracePt t="52943" x="4005263" y="3429000"/>
          <p14:tracePt t="52954" x="4019550" y="3429000"/>
          <p14:tracePt t="52973" x="4071938" y="3414713"/>
          <p14:tracePt t="52992" x="4224338" y="3371850"/>
          <p14:tracePt t="53021" x="4281488" y="3367088"/>
          <p14:tracePt t="53041" x="4295775" y="3367088"/>
          <p14:tracePt t="53110" x="4291013" y="3367088"/>
          <p14:tracePt t="53120" x="4291013" y="3371850"/>
          <p14:tracePt t="53618" x="4291013" y="3376613"/>
          <p14:tracePt t="53628" x="4295775" y="3376613"/>
          <p14:tracePt t="53657" x="4305300" y="3376613"/>
          <p14:tracePt t="53677" x="4352925" y="3376613"/>
          <p14:tracePt t="53701" x="4424363" y="3376613"/>
          <p14:tracePt t="53737" x="4429125" y="3376613"/>
          <p14:tracePt t="53751" x="4452938" y="3376613"/>
          <p14:tracePt t="53768" x="4467225" y="3395663"/>
          <p14:tracePt t="53785" x="4476750" y="3400425"/>
          <p14:tracePt t="53801" x="4495800" y="3419475"/>
          <p14:tracePt t="53818" x="4505325" y="3429000"/>
          <p14:tracePt t="53882" x="4491038" y="3429000"/>
          <p14:tracePt t="54069" x="4495800" y="3424238"/>
          <p14:tracePt t="54078" x="4562475" y="3414713"/>
          <p14:tracePt t="54103" x="4676775" y="3395663"/>
          <p14:tracePt t="54118" x="4743450" y="3395663"/>
          <p14:tracePt t="54134" x="4867275" y="3424238"/>
          <p14:tracePt t="54150" x="4938713" y="3457575"/>
          <p14:tracePt t="54167" x="4981575" y="3486150"/>
          <p14:tracePt t="54187" x="4986338" y="3495675"/>
          <p14:tracePt t="54201" x="5005388" y="3505200"/>
          <p14:tracePt t="54470" x="5010150" y="3505200"/>
          <p14:tracePt t="54479" x="5062538" y="3495675"/>
          <p14:tracePt t="54501" x="5167313" y="3476625"/>
          <p14:tracePt t="54519" x="5224463" y="3462338"/>
          <p14:tracePt t="54534" x="5300663" y="3448050"/>
          <p14:tracePt t="54551" x="5329238" y="3448050"/>
          <p14:tracePt t="54568" x="5338763" y="3448050"/>
          <p14:tracePt t="54601" x="5343525" y="3448050"/>
          <p14:tracePt t="54832" x="5357813" y="3462338"/>
          <p14:tracePt t="54851" x="5376863" y="3462338"/>
          <p14:tracePt t="54862" x="5443538" y="3462338"/>
          <p14:tracePt t="54885" x="5548313" y="3462338"/>
          <p14:tracePt t="54901" x="5610225" y="3462338"/>
          <p14:tracePt t="54918" x="5715000" y="3471863"/>
          <p14:tracePt t="54933" x="5791200" y="3514725"/>
          <p14:tracePt t="54951" x="5829300" y="3548063"/>
          <p14:tracePt t="54969" x="5838825" y="3562350"/>
          <p14:tracePt t="54984" x="5843588" y="3571875"/>
          <p14:tracePt t="55037" x="5834063" y="3576638"/>
          <p14:tracePt t="55047" x="5795963" y="3557588"/>
          <p14:tracePt t="55253" x="5800725" y="3557588"/>
          <p14:tracePt t="55263" x="5867400" y="3552825"/>
          <p14:tracePt t="55285" x="5986463" y="3548063"/>
          <p14:tracePt t="55301" x="6043613" y="3538538"/>
          <p14:tracePt t="55317" x="6134100" y="3533775"/>
          <p14:tracePt t="55334" x="6153150" y="3533775"/>
          <p14:tracePt t="55367" x="6157913" y="3533775"/>
          <p14:tracePt t="55399" x="6167438" y="3533775"/>
          <p14:tracePt t="55404" x="6172200" y="3533775"/>
          <p14:tracePt t="55417" x="6181725" y="3533775"/>
          <p14:tracePt t="55870" x="0" y="0"/>
        </p14:tracePtLst>
      </p14:laserTrace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B993C81-DBA8-4F95-9883-658DA981E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</p:spPr>
        <p:txBody>
          <a:bodyPr/>
          <a:lstStyle/>
          <a:p>
            <a:pPr algn="ctr"/>
            <a:r>
              <a:rPr lang="en-US" dirty="0"/>
              <a:t>CSP: Algorithms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AA42F45F-6B7A-4922-B335-AACACB5413FD}"/>
              </a:ext>
            </a:extLst>
          </p:cNvPr>
          <p:cNvCxnSpPr/>
          <p:nvPr/>
        </p:nvCxnSpPr>
        <p:spPr>
          <a:xfrm>
            <a:off x="0" y="970384"/>
            <a:ext cx="12192000" cy="0"/>
          </a:xfrm>
          <a:prstGeom prst="line">
            <a:avLst/>
          </a:prstGeom>
          <a:ln w="762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مربع نص 5">
            <a:extLst>
              <a:ext uri="{FF2B5EF4-FFF2-40B4-BE49-F238E27FC236}">
                <a16:creationId xmlns="" xmlns:a16="http://schemas.microsoft.com/office/drawing/2014/main" id="{473D6D75-B408-456C-AE51-A6DB80A53F82}"/>
              </a:ext>
            </a:extLst>
          </p:cNvPr>
          <p:cNvSpPr txBox="1"/>
          <p:nvPr/>
        </p:nvSpPr>
        <p:spPr>
          <a:xfrm>
            <a:off x="289249" y="1042952"/>
            <a:ext cx="11262048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400" dirty="0"/>
              <a:t>Improving backtracking efficiency: </a:t>
            </a:r>
          </a:p>
          <a:p>
            <a:r>
              <a:rPr lang="en-US" b="1" dirty="0"/>
              <a:t>	</a:t>
            </a:r>
          </a:p>
          <a:p>
            <a:pPr>
              <a:lnSpc>
                <a:spcPct val="150000"/>
              </a:lnSpc>
            </a:pPr>
            <a:r>
              <a:rPr lang="en-US" b="1" dirty="0"/>
              <a:t>	Q1</a:t>
            </a:r>
            <a:r>
              <a:rPr lang="en-US" dirty="0"/>
              <a:t>\ Which variable should be assigned next?</a:t>
            </a:r>
          </a:p>
          <a:p>
            <a:r>
              <a:rPr lang="en-US" dirty="0"/>
              <a:t>		o To select the first variable, we use the </a:t>
            </a:r>
            <a:r>
              <a:rPr lang="en-US" b="1" dirty="0"/>
              <a:t>degree heuristic</a:t>
            </a:r>
            <a:r>
              <a:rPr lang="en-US" dirty="0"/>
              <a:t>: the variable that is involved in</a:t>
            </a:r>
          </a:p>
          <a:p>
            <a:r>
              <a:rPr lang="en-US" dirty="0"/>
              <a:t> 		    the largest number of constraints on other unassigned variables.		</a:t>
            </a:r>
            <a:endParaRPr lang="en-US" sz="2400" dirty="0"/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403A7657-0DFD-484A-9A77-FCD2C68AE5E1}"/>
              </a:ext>
            </a:extLst>
          </p:cNvPr>
          <p:cNvGrpSpPr/>
          <p:nvPr/>
        </p:nvGrpSpPr>
        <p:grpSpPr>
          <a:xfrm>
            <a:off x="410543" y="4334070"/>
            <a:ext cx="3163079" cy="2104052"/>
            <a:chOff x="6643396" y="1942896"/>
            <a:chExt cx="4856066" cy="3795433"/>
          </a:xfrm>
        </p:grpSpPr>
        <p:pic>
          <p:nvPicPr>
            <p:cNvPr id="6" name="Picture 5">
              <a:extLst>
                <a:ext uri="{FF2B5EF4-FFF2-40B4-BE49-F238E27FC236}">
                  <a16:creationId xmlns="" xmlns:a16="http://schemas.microsoft.com/office/drawing/2014/main" id="{1F203BF6-C80A-4378-B9F2-5E33E84189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2985" t="32245" r="44514" b="34558"/>
            <a:stretch/>
          </p:blipFill>
          <p:spPr>
            <a:xfrm>
              <a:off x="6926278" y="1942896"/>
              <a:ext cx="4573184" cy="3795433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FFB55F65-55D0-45A9-90D7-9F856C5B2DDC}"/>
                </a:ext>
              </a:extLst>
            </p:cNvPr>
            <p:cNvSpPr txBox="1"/>
            <p:nvPr/>
          </p:nvSpPr>
          <p:spPr>
            <a:xfrm>
              <a:off x="6643396" y="5001208"/>
              <a:ext cx="1772816" cy="7371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1DB997B3-DB1D-471F-9759-102C4343B7D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362" r="53994"/>
          <a:stretch/>
        </p:blipFill>
        <p:spPr>
          <a:xfrm>
            <a:off x="3573623" y="4454890"/>
            <a:ext cx="2827178" cy="17686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E9C2CB5C-F18B-4DE6-A146-C97731A04A3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5884"/>
          <a:stretch/>
        </p:blipFill>
        <p:spPr>
          <a:xfrm>
            <a:off x="6400801" y="4540513"/>
            <a:ext cx="5534488" cy="176862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2C5D2C9-A6D1-4245-9691-CC07FCF7D2F6}"/>
              </a:ext>
            </a:extLst>
          </p:cNvPr>
          <p:cNvSpPr txBox="1"/>
          <p:nvPr/>
        </p:nvSpPr>
        <p:spPr>
          <a:xfrm>
            <a:off x="1705146" y="3209253"/>
            <a:ext cx="10331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SA</a:t>
            </a:r>
            <a:r>
              <a:rPr lang="en-US" dirty="0"/>
              <a:t> is the variable with highest degree, 5.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889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767"/>
    </mc:Choice>
    <mc:Fallback xmlns="">
      <p:transition spd="slow" advTm="707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  <p:extLst>
    <p:ext uri="{3A86A75C-4F4B-4683-9AE1-C65F6400EC91}">
      <p14:laserTraceLst xmlns:p14="http://schemas.microsoft.com/office/powerpoint/2010/main">
        <p14:tracePtLst>
          <p14:tracePt t="50515" x="6653213" y="3195638"/>
          <p14:tracePt t="50526" x="6619875" y="3200400"/>
          <p14:tracePt t="50552" x="6462713" y="3228975"/>
          <p14:tracePt t="50568" x="6100763" y="3295650"/>
          <p14:tracePt t="50588" x="5976938" y="3314700"/>
          <p14:tracePt t="50602" x="5829300" y="3324225"/>
          <p14:tracePt t="50810" x="5815013" y="3328988"/>
          <p14:tracePt t="50821" x="5710238" y="3367088"/>
          <p14:tracePt t="50836" x="5310188" y="3433763"/>
          <p14:tracePt t="50853" x="4919663" y="3548063"/>
          <p14:tracePt t="50870" x="4781550" y="3571875"/>
          <p14:tracePt t="50885" x="4643438" y="3619500"/>
          <p14:tracePt t="50902" x="4605338" y="3629025"/>
          <p14:tracePt t="51104" x="4595813" y="3629025"/>
          <p14:tracePt t="51113" x="4381500" y="3619500"/>
          <p14:tracePt t="51143" x="3462338" y="3262313"/>
          <p14:tracePt t="51172" x="3052763" y="3105150"/>
          <p14:tracePt t="51187" x="2876550" y="3033713"/>
          <p14:tracePt t="51211" x="2800350" y="3014663"/>
          <p14:tracePt t="51407" x="2790825" y="3014663"/>
          <p14:tracePt t="51417" x="2709863" y="3014663"/>
          <p14:tracePt t="51417" x="2628900" y="3033713"/>
          <p14:tracePt t="51437" x="2500313" y="3067050"/>
          <p14:tracePt t="51456" x="2214563" y="3138488"/>
          <p14:tracePt t="51476" x="2052638" y="3219450"/>
          <p14:tracePt t="51502" x="2024063" y="3257550"/>
          <p14:tracePt t="51535" x="2024063" y="3267075"/>
          <p14:tracePt t="51552" x="2024063" y="3281363"/>
          <p14:tracePt t="51568" x="2019300" y="3290888"/>
          <p14:tracePt t="51790" x="2024063" y="3290888"/>
          <p14:tracePt t="51799" x="2147888" y="3276600"/>
          <p14:tracePt t="51826" x="2505075" y="3276600"/>
          <p14:tracePt t="51857" x="2667000" y="3295650"/>
          <p14:tracePt t="51879" x="2747963" y="3314700"/>
          <p14:tracePt t="51902" x="2762250" y="3314700"/>
          <p14:tracePt t="51919" x="2767013" y="3314700"/>
          <p14:tracePt t="52210" x="2781300" y="3314700"/>
          <p14:tracePt t="52219" x="2824163" y="3309938"/>
          <p14:tracePt t="52239" x="2890838" y="3305175"/>
          <p14:tracePt t="52258" x="2938463" y="3300413"/>
          <p14:tracePt t="52270" x="2957513" y="3300413"/>
          <p14:tracePt t="52284" x="2981325" y="3305175"/>
          <p14:tracePt t="52301" x="3000375" y="3333750"/>
          <p14:tracePt t="52318" x="3024188" y="3357563"/>
          <p14:tracePt t="52337" x="3038475" y="3367088"/>
          <p14:tracePt t="52352" x="3062288" y="3376613"/>
          <p14:tracePt t="52368" x="3067050" y="3371850"/>
          <p14:tracePt t="52562" x="3071813" y="3371850"/>
          <p14:tracePt t="52572" x="3086100" y="3371850"/>
          <p14:tracePt t="52585" x="3138488" y="3371850"/>
          <p14:tracePt t="52610" x="3524250" y="3352800"/>
          <p14:tracePt t="52641" x="3805238" y="3343275"/>
          <p14:tracePt t="52661" x="3962400" y="3381375"/>
          <p14:tracePt t="52685" x="3995738" y="3409950"/>
          <p14:tracePt t="52701" x="4000500" y="3424238"/>
          <p14:tracePt t="52719" x="4000500" y="3429000"/>
          <p14:tracePt t="52943" x="4005263" y="3429000"/>
          <p14:tracePt t="52954" x="4019550" y="3429000"/>
          <p14:tracePt t="52973" x="4071938" y="3414713"/>
          <p14:tracePt t="52992" x="4224338" y="3371850"/>
          <p14:tracePt t="53021" x="4281488" y="3367088"/>
          <p14:tracePt t="53041" x="4295775" y="3367088"/>
          <p14:tracePt t="53110" x="4291013" y="3367088"/>
          <p14:tracePt t="53120" x="4291013" y="3371850"/>
          <p14:tracePt t="53618" x="4291013" y="3376613"/>
          <p14:tracePt t="53628" x="4295775" y="3376613"/>
          <p14:tracePt t="53657" x="4305300" y="3376613"/>
          <p14:tracePt t="53677" x="4352925" y="3376613"/>
          <p14:tracePt t="53701" x="4424363" y="3376613"/>
          <p14:tracePt t="53737" x="4429125" y="3376613"/>
          <p14:tracePt t="53751" x="4452938" y="3376613"/>
          <p14:tracePt t="53768" x="4467225" y="3395663"/>
          <p14:tracePt t="53785" x="4476750" y="3400425"/>
          <p14:tracePt t="53801" x="4495800" y="3419475"/>
          <p14:tracePt t="53818" x="4505325" y="3429000"/>
          <p14:tracePt t="53882" x="4491038" y="3429000"/>
          <p14:tracePt t="54069" x="4495800" y="3424238"/>
          <p14:tracePt t="54078" x="4562475" y="3414713"/>
          <p14:tracePt t="54103" x="4676775" y="3395663"/>
          <p14:tracePt t="54118" x="4743450" y="3395663"/>
          <p14:tracePt t="54134" x="4867275" y="3424238"/>
          <p14:tracePt t="54150" x="4938713" y="3457575"/>
          <p14:tracePt t="54167" x="4981575" y="3486150"/>
          <p14:tracePt t="54187" x="4986338" y="3495675"/>
          <p14:tracePt t="54201" x="5005388" y="3505200"/>
          <p14:tracePt t="54470" x="5010150" y="3505200"/>
          <p14:tracePt t="54479" x="5062538" y="3495675"/>
          <p14:tracePt t="54501" x="5167313" y="3476625"/>
          <p14:tracePt t="54519" x="5224463" y="3462338"/>
          <p14:tracePt t="54534" x="5300663" y="3448050"/>
          <p14:tracePt t="54551" x="5329238" y="3448050"/>
          <p14:tracePt t="54568" x="5338763" y="3448050"/>
          <p14:tracePt t="54601" x="5343525" y="3448050"/>
          <p14:tracePt t="54832" x="5357813" y="3462338"/>
          <p14:tracePt t="54851" x="5376863" y="3462338"/>
          <p14:tracePt t="54862" x="5443538" y="3462338"/>
          <p14:tracePt t="54885" x="5548313" y="3462338"/>
          <p14:tracePt t="54901" x="5610225" y="3462338"/>
          <p14:tracePt t="54918" x="5715000" y="3471863"/>
          <p14:tracePt t="54933" x="5791200" y="3514725"/>
          <p14:tracePt t="54951" x="5829300" y="3548063"/>
          <p14:tracePt t="54969" x="5838825" y="3562350"/>
          <p14:tracePt t="54984" x="5843588" y="3571875"/>
          <p14:tracePt t="55037" x="5834063" y="3576638"/>
          <p14:tracePt t="55047" x="5795963" y="3557588"/>
          <p14:tracePt t="55253" x="5800725" y="3557588"/>
          <p14:tracePt t="55263" x="5867400" y="3552825"/>
          <p14:tracePt t="55285" x="5986463" y="3548063"/>
          <p14:tracePt t="55301" x="6043613" y="3538538"/>
          <p14:tracePt t="55317" x="6134100" y="3533775"/>
          <p14:tracePt t="55334" x="6153150" y="3533775"/>
          <p14:tracePt t="55367" x="6157913" y="3533775"/>
          <p14:tracePt t="55399" x="6167438" y="3533775"/>
          <p14:tracePt t="55404" x="6172200" y="3533775"/>
          <p14:tracePt t="55417" x="6181725" y="3533775"/>
          <p14:tracePt t="55870" x="0" y="0"/>
        </p14:tracePtLst>
      </p14:laserTrace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8|20.3|7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8|20.3|7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8|20.3|7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8|20.3|7.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8|20.3|7.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8|20.3|7.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8|20.3|7.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8|20.3|7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8|20.3|7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8|20.3|7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8|20.3|7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8|20.3|7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8|20.3|7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8|20.3|7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8|20.3|7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8|20.3|7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1196</TotalTime>
  <Words>418</Words>
  <Application>Microsoft Office PowerPoint</Application>
  <PresentationFormat>مخصص</PresentationFormat>
  <Paragraphs>152</Paragraphs>
  <Slides>18</Slides>
  <Notes>17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18</vt:i4>
      </vt:variant>
    </vt:vector>
  </HeadingPairs>
  <TitlesOfParts>
    <vt:vector size="19" baseType="lpstr">
      <vt:lpstr>Office Theme</vt:lpstr>
      <vt:lpstr>Artificial Intelligence</vt:lpstr>
      <vt:lpstr>CSP</vt:lpstr>
      <vt:lpstr>CSP</vt:lpstr>
      <vt:lpstr>CSP</vt:lpstr>
      <vt:lpstr>CSP: Algorithms</vt:lpstr>
      <vt:lpstr>CSP: Algorithms</vt:lpstr>
      <vt:lpstr>CSP: Algorithms: Backtracking Example</vt:lpstr>
      <vt:lpstr>CSP: Algorithms</vt:lpstr>
      <vt:lpstr>CSP: Algorithms</vt:lpstr>
      <vt:lpstr>CSP: Algorithms</vt:lpstr>
      <vt:lpstr>CSP: Algorithms</vt:lpstr>
      <vt:lpstr>CSP: Algorithms</vt:lpstr>
      <vt:lpstr>CSP: Algorithms</vt:lpstr>
      <vt:lpstr>CSP: Algorithms</vt:lpstr>
      <vt:lpstr>CSP: Algorithms</vt:lpstr>
      <vt:lpstr>CSP: Algorithms</vt:lpstr>
      <vt:lpstr>CSP: Algorithms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Artificial Intelligence</dc:title>
  <dc:creator>Zakariya Oraibi</dc:creator>
  <cp:lastModifiedBy>Zakariya Oraibi</cp:lastModifiedBy>
  <cp:revision>39</cp:revision>
  <dcterms:created xsi:type="dcterms:W3CDTF">2020-05-19T09:26:20Z</dcterms:created>
  <dcterms:modified xsi:type="dcterms:W3CDTF">2021-06-09T08:09:08Z</dcterms:modified>
</cp:coreProperties>
</file>